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9" r:id="rId4"/>
    <p:sldId id="261" r:id="rId5"/>
    <p:sldId id="258" r:id="rId6"/>
    <p:sldId id="266" r:id="rId7"/>
    <p:sldId id="259" r:id="rId8"/>
    <p:sldId id="263" r:id="rId9"/>
    <p:sldId id="267" r:id="rId10"/>
    <p:sldId id="264" r:id="rId11"/>
    <p:sldId id="265" r:id="rId12"/>
    <p:sldId id="272" r:id="rId13"/>
    <p:sldId id="270" r:id="rId14"/>
    <p:sldId id="271"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4FCE2E-AABA-4F1B-96E3-579488DB9C00}" v="573" dt="2023-10-05T05:03:07.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6"/>
    <p:restoredTop sz="84724"/>
  </p:normalViewPr>
  <p:slideViewPr>
    <p:cSldViewPr snapToGrid="0">
      <p:cViewPr varScale="1">
        <p:scale>
          <a:sx n="114" d="100"/>
          <a:sy n="114"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78AA6-ED5C-403D-8C9C-261740E36C29}" type="datetimeFigureOut">
              <a:rPr lang="en-US" smtClean="0"/>
              <a:t>7/24/24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AD0FD-B755-4432-93A5-F3D321255FF7}" type="slidenum">
              <a:rPr lang="en-US" smtClean="0"/>
              <a:t>‹#›</a:t>
            </a:fld>
            <a:endParaRPr lang="en-US"/>
          </a:p>
        </p:txBody>
      </p:sp>
    </p:spTree>
    <p:extLst>
      <p:ext uri="{BB962C8B-B14F-4D97-AF65-F5344CB8AC3E}">
        <p14:creationId xmlns:p14="http://schemas.microsoft.com/office/powerpoint/2010/main" val="2255708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u="none" strike="noStrike" dirty="0">
                <a:solidFill>
                  <a:srgbClr val="000000"/>
                </a:solidFill>
                <a:effectLst/>
                <a:latin typeface="-webkit-standard"/>
              </a:rPr>
              <a:t>We had the chance of meeting in Namibia through a wildlife conservation program supported by National Geographic. This incredible experience deepened our passion for conservation and set us on a path of discovery that has brought us to where we are today. </a:t>
            </a:r>
          </a:p>
          <a:p>
            <a:r>
              <a:rPr lang="en-US" altLang="zh-CN" b="0" i="0" u="none" strike="noStrike" dirty="0">
                <a:solidFill>
                  <a:srgbClr val="000000"/>
                </a:solidFill>
                <a:effectLst/>
                <a:latin typeface="-webkit-standard"/>
              </a:rPr>
              <a:t>Back to the presentation, we are excited to present an innovation that has the potential to improve our approach to cheetah conservation. </a:t>
            </a:r>
            <a:endParaRPr lang="en-US" dirty="0"/>
          </a:p>
        </p:txBody>
      </p:sp>
      <p:sp>
        <p:nvSpPr>
          <p:cNvPr id="4" name="Slide Number Placeholder 3"/>
          <p:cNvSpPr>
            <a:spLocks noGrp="1"/>
          </p:cNvSpPr>
          <p:nvPr>
            <p:ph type="sldNum" sz="quarter" idx="5"/>
          </p:nvPr>
        </p:nvSpPr>
        <p:spPr/>
        <p:txBody>
          <a:bodyPr/>
          <a:lstStyle/>
          <a:p>
            <a:fld id="{958AD0FD-B755-4432-93A5-F3D321255FF7}" type="slidenum">
              <a:rPr lang="en-US" smtClean="0"/>
              <a:t>1</a:t>
            </a:fld>
            <a:endParaRPr lang="en-US"/>
          </a:p>
        </p:txBody>
      </p:sp>
    </p:spTree>
    <p:extLst>
      <p:ext uri="{BB962C8B-B14F-4D97-AF65-F5344CB8AC3E}">
        <p14:creationId xmlns:p14="http://schemas.microsoft.com/office/powerpoint/2010/main" val="399367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dirty="0">
                <a:solidFill>
                  <a:srgbClr val="000000"/>
                </a:solidFill>
                <a:effectLst/>
                <a:latin typeface="-webkit-standard"/>
              </a:rPr>
              <a:t>One primary goal in wildlife conservation is to protect and preserve endangered species while minimizing human interference. With AI-powered facial recognition, we can achieve non-invasive, ethical identification of </a:t>
            </a:r>
            <a:r>
              <a:rPr lang="en-US" altLang="zh-CN" b="0" i="0" u="none" strike="noStrike" dirty="0" err="1">
                <a:solidFill>
                  <a:srgbClr val="000000"/>
                </a:solidFill>
                <a:effectLst/>
                <a:latin typeface="-webkit-standard"/>
              </a:rPr>
              <a:t>cheetahs.This</a:t>
            </a:r>
            <a:r>
              <a:rPr lang="en-US" altLang="zh-CN" b="0" i="0" u="none" strike="noStrike" dirty="0">
                <a:solidFill>
                  <a:srgbClr val="000000"/>
                </a:solidFill>
                <a:effectLst/>
                <a:latin typeface="-webkit-standard"/>
              </a:rPr>
              <a:t> means we can monitor and track them without causing them harm or stress.</a:t>
            </a:r>
          </a:p>
          <a:p>
            <a:endParaRPr kumimoji="1"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webkit-standard"/>
              </a:rPr>
              <a:t>Furthermore, traditional methods of identifying and tracking cheetahs rely on physical tags or manual observations, which can be error-prone and labor-intensive. AI-powered facial recognition hopes to provide accuracy, consistency, and the ability to collect data over the long term, leading to more reliable insights into the cheetah population.</a:t>
            </a:r>
          </a:p>
          <a:p>
            <a:endParaRPr kumimoji="1" lang="en-US" altLang="zh-CN" b="0" i="0" u="none" strike="noStrike" dirty="0">
              <a:solidFill>
                <a:srgbClr val="000000"/>
              </a:solidFill>
              <a:effectLst/>
              <a:latin typeface="-webkit-standard"/>
            </a:endParaRPr>
          </a:p>
          <a:p>
            <a:r>
              <a:rPr lang="en-US" altLang="zh-CN" b="0" i="0" u="none" strike="noStrike" dirty="0">
                <a:solidFill>
                  <a:srgbClr val="000000"/>
                </a:solidFill>
                <a:effectLst/>
                <a:latin typeface="-webkit-standard"/>
              </a:rPr>
              <a:t>Now, while the potential benefits of this technology are vast, we must also acknowledge and address the challenges it presents.</a:t>
            </a:r>
            <a:endParaRPr kumimoji="1" lang="en-US" altLang="zh-CN" b="0" i="0" u="none" strike="noStrike" dirty="0">
              <a:solidFill>
                <a:srgbClr val="000000"/>
              </a:solidFill>
              <a:effectLst/>
              <a:latin typeface="-webkit-standard"/>
            </a:endParaRPr>
          </a:p>
          <a:p>
            <a:pPr algn="l">
              <a:buFont typeface="+mj-lt"/>
              <a:buAutoNum type="arabicPeriod"/>
            </a:pPr>
            <a:r>
              <a:rPr lang="en-US" altLang="zh-CN" b="0" i="0" u="none" strike="noStrike" dirty="0">
                <a:solidFill>
                  <a:srgbClr val="000000"/>
                </a:solidFill>
                <a:effectLst/>
              </a:rPr>
              <a:t>main bottlenecks. Environmental factors, lighting conditions, and the cheetahs' behavior can all impact the quality of the images and videos we use for training our AI models.</a:t>
            </a:r>
          </a:p>
          <a:p>
            <a:pPr algn="l">
              <a:buFont typeface="+mj-lt"/>
              <a:buAutoNum type="arabicPeriod"/>
            </a:pPr>
            <a:r>
              <a:rPr lang="en-US" altLang="zh-CN" b="0" i="0" u="none" strike="noStrike" dirty="0">
                <a:solidFill>
                  <a:srgbClr val="000000"/>
                </a:solidFill>
                <a:effectLst/>
              </a:rPr>
              <a:t>**Technological Constraints and Biases: ** AI systems can be sensitive biases in training data and may have limitations in their recognition capabilities. It's essential to continuously improve and refine our technology to minimize these biases and constraints.</a:t>
            </a:r>
          </a:p>
          <a:p>
            <a:endParaRPr kumimoji="1" lang="zh-CN" altLang="en-US" dirty="0"/>
          </a:p>
        </p:txBody>
      </p:sp>
      <p:sp>
        <p:nvSpPr>
          <p:cNvPr id="4" name="灯片编号占位符 3"/>
          <p:cNvSpPr>
            <a:spLocks noGrp="1"/>
          </p:cNvSpPr>
          <p:nvPr>
            <p:ph type="sldNum" sz="quarter" idx="5"/>
          </p:nvPr>
        </p:nvSpPr>
        <p:spPr/>
        <p:txBody>
          <a:bodyPr/>
          <a:lstStyle/>
          <a:p>
            <a:fld id="{958AD0FD-B755-4432-93A5-F3D321255FF7}" type="slidenum">
              <a:rPr lang="en-US" smtClean="0"/>
              <a:t>2</a:t>
            </a:fld>
            <a:endParaRPr lang="en-US"/>
          </a:p>
        </p:txBody>
      </p:sp>
    </p:spTree>
    <p:extLst>
      <p:ext uri="{BB962C8B-B14F-4D97-AF65-F5344CB8AC3E}">
        <p14:creationId xmlns:p14="http://schemas.microsoft.com/office/powerpoint/2010/main" val="2528057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dirty="0">
                <a:solidFill>
                  <a:srgbClr val="000000"/>
                </a:solidFill>
                <a:effectLst/>
                <a:latin typeface="-webkit-standard"/>
              </a:rPr>
              <a:t>For our project, "</a:t>
            </a:r>
            <a:r>
              <a:rPr lang="en-US" altLang="zh-CN" b="0" i="0" u="none" strike="noStrike" dirty="0" err="1">
                <a:solidFill>
                  <a:srgbClr val="000000"/>
                </a:solidFill>
                <a:effectLst/>
                <a:latin typeface="-webkit-standard"/>
              </a:rPr>
              <a:t>PatternPurrfectAI</a:t>
            </a:r>
            <a:r>
              <a:rPr lang="en-US" altLang="zh-CN" b="0" i="0" u="none" strike="noStrike" dirty="0">
                <a:solidFill>
                  <a:srgbClr val="000000"/>
                </a:solidFill>
                <a:effectLst/>
                <a:latin typeface="-webkit-standard"/>
              </a:rPr>
              <a:t>," we drew inspiration from successful implementations like </a:t>
            </a:r>
            <a:r>
              <a:rPr lang="en-US" altLang="zh-CN" b="0" i="0" u="none" strike="noStrike" dirty="0" err="1">
                <a:solidFill>
                  <a:srgbClr val="000000"/>
                </a:solidFill>
                <a:effectLst/>
                <a:latin typeface="-webkit-standard"/>
              </a:rPr>
              <a:t>LemurFaceID</a:t>
            </a:r>
            <a:r>
              <a:rPr lang="en-US" altLang="zh-CN" b="0" i="0" u="none" strike="noStrike" dirty="0">
                <a:solidFill>
                  <a:srgbClr val="000000"/>
                </a:solidFill>
                <a:effectLst/>
                <a:latin typeface="-webkit-standard"/>
              </a:rPr>
              <a:t> and </a:t>
            </a:r>
            <a:r>
              <a:rPr lang="en-US" altLang="zh-CN" b="0" i="0" u="none" strike="noStrike" dirty="0" err="1">
                <a:solidFill>
                  <a:srgbClr val="000000"/>
                </a:solidFill>
                <a:effectLst/>
                <a:latin typeface="-webkit-standard"/>
              </a:rPr>
              <a:t>CattleFaceRec</a:t>
            </a:r>
            <a:r>
              <a:rPr lang="en-US" altLang="zh-CN" b="0" i="0" u="none" strike="noStrike" dirty="0">
                <a:solidFill>
                  <a:srgbClr val="000000"/>
                </a:solidFill>
                <a:effectLst/>
                <a:latin typeface="-webkit-standard"/>
              </a:rPr>
              <a:t>. We used video data ranging from 3 to 50 seconds, with one video per cheetah, as part of our training dataset. This dataset included information from five distinct cheetah individuals.</a:t>
            </a:r>
            <a:endParaRPr kumimoji="1" lang="zh-CN" altLang="en-US" dirty="0"/>
          </a:p>
        </p:txBody>
      </p:sp>
      <p:sp>
        <p:nvSpPr>
          <p:cNvPr id="4" name="灯片编号占位符 3"/>
          <p:cNvSpPr>
            <a:spLocks noGrp="1"/>
          </p:cNvSpPr>
          <p:nvPr>
            <p:ph type="sldNum" sz="quarter" idx="5"/>
          </p:nvPr>
        </p:nvSpPr>
        <p:spPr/>
        <p:txBody>
          <a:bodyPr/>
          <a:lstStyle/>
          <a:p>
            <a:fld id="{958AD0FD-B755-4432-93A5-F3D321255FF7}" type="slidenum">
              <a:rPr lang="en-US" smtClean="0"/>
              <a:t>4</a:t>
            </a:fld>
            <a:endParaRPr lang="en-US"/>
          </a:p>
        </p:txBody>
      </p:sp>
    </p:spTree>
    <p:extLst>
      <p:ext uri="{BB962C8B-B14F-4D97-AF65-F5344CB8AC3E}">
        <p14:creationId xmlns:p14="http://schemas.microsoft.com/office/powerpoint/2010/main" val="155736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58AD0FD-B755-4432-93A5-F3D321255FF7}" type="slidenum">
              <a:rPr lang="en-US" smtClean="0"/>
              <a:t>7</a:t>
            </a:fld>
            <a:endParaRPr lang="en-US"/>
          </a:p>
        </p:txBody>
      </p:sp>
    </p:spTree>
    <p:extLst>
      <p:ext uri="{BB962C8B-B14F-4D97-AF65-F5344CB8AC3E}">
        <p14:creationId xmlns:p14="http://schemas.microsoft.com/office/powerpoint/2010/main" val="49718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8AD0FD-B755-4432-93A5-F3D321255FF7}" type="slidenum">
              <a:rPr lang="en-US" smtClean="0"/>
              <a:t>8</a:t>
            </a:fld>
            <a:endParaRPr lang="en-US"/>
          </a:p>
        </p:txBody>
      </p:sp>
    </p:spTree>
    <p:extLst>
      <p:ext uri="{BB962C8B-B14F-4D97-AF65-F5344CB8AC3E}">
        <p14:creationId xmlns:p14="http://schemas.microsoft.com/office/powerpoint/2010/main" val="2892635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dirty="0">
                <a:solidFill>
                  <a:srgbClr val="000000"/>
                </a:solidFill>
                <a:effectLst/>
                <a:latin typeface="-webkit-standard"/>
              </a:rPr>
              <a:t>"Field testing is like a real-life exam for our technology. It helps us understand how well our '</a:t>
            </a:r>
            <a:r>
              <a:rPr lang="en-US" altLang="zh-CN" b="0" i="0" u="none" strike="noStrike" dirty="0" err="1">
                <a:solidFill>
                  <a:srgbClr val="000000"/>
                </a:solidFill>
                <a:effectLst/>
                <a:latin typeface="-webkit-standard"/>
              </a:rPr>
              <a:t>PatternPurrfectAI</a:t>
            </a:r>
            <a:r>
              <a:rPr lang="en-US" altLang="zh-CN" b="0" i="0" u="none" strike="noStrike" dirty="0">
                <a:solidFill>
                  <a:srgbClr val="000000"/>
                </a:solidFill>
                <a:effectLst/>
                <a:latin typeface="-webkit-standard"/>
              </a:rPr>
              <a:t>' works in the wild, where things can be unpredictable. We use it to make our technology better and more reliable, so we can protect cheetahs and their homes.</a:t>
            </a:r>
            <a:endParaRPr kumimoji="1" lang="zh-CN" altLang="en-US" dirty="0"/>
          </a:p>
        </p:txBody>
      </p:sp>
      <p:sp>
        <p:nvSpPr>
          <p:cNvPr id="4" name="灯片编号占位符 3"/>
          <p:cNvSpPr>
            <a:spLocks noGrp="1"/>
          </p:cNvSpPr>
          <p:nvPr>
            <p:ph type="sldNum" sz="quarter" idx="5"/>
          </p:nvPr>
        </p:nvSpPr>
        <p:spPr/>
        <p:txBody>
          <a:bodyPr/>
          <a:lstStyle/>
          <a:p>
            <a:fld id="{958AD0FD-B755-4432-93A5-F3D321255FF7}" type="slidenum">
              <a:rPr lang="en-US" smtClean="0"/>
              <a:t>11</a:t>
            </a:fld>
            <a:endParaRPr lang="en-US"/>
          </a:p>
        </p:txBody>
      </p:sp>
    </p:spTree>
    <p:extLst>
      <p:ext uri="{BB962C8B-B14F-4D97-AF65-F5344CB8AC3E}">
        <p14:creationId xmlns:p14="http://schemas.microsoft.com/office/powerpoint/2010/main" val="4129009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58AD0FD-B755-4432-93A5-F3D321255FF7}" type="slidenum">
              <a:rPr lang="en-US" smtClean="0"/>
              <a:t>15</a:t>
            </a:fld>
            <a:endParaRPr lang="en-US"/>
          </a:p>
        </p:txBody>
      </p:sp>
    </p:spTree>
    <p:extLst>
      <p:ext uri="{BB962C8B-B14F-4D97-AF65-F5344CB8AC3E}">
        <p14:creationId xmlns:p14="http://schemas.microsoft.com/office/powerpoint/2010/main" val="2632750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E4BB9D41-1AB4-4A78-8372-0D887D4ED9BF}" type="datetime1">
              <a:rPr lang="en-US" smtClean="0"/>
              <a:t>7/24/24</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1899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CE1BE07E-0839-498A-916C-20FB3EE1CB61}" type="datetime1">
              <a:rPr lang="en-US" smtClean="0"/>
              <a:t>7/24/24</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17561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68B891A-8411-4D0A-ABE0-95A002DAC9E6}" type="datetime1">
              <a:rPr lang="en-US" smtClean="0"/>
              <a:t>7/24/24</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138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60E0549C-BADE-4A09-A26F-0054C1AD3C2E}" type="datetime1">
              <a:rPr lang="en-US" smtClean="0"/>
              <a:t>7/24/24</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18713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D49E55A9-0686-4D33-88A2-6CD862844E3A}" type="datetime1">
              <a:rPr lang="en-US" smtClean="0"/>
              <a:t>7/24/24</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982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90D0FF11-0960-443C-95A8-17FE69A69B63}" type="datetime1">
              <a:rPr lang="en-US" smtClean="0"/>
              <a:t>7/24/24</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5203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70B36D04-970F-4F40-96E9-B6E3A3D5A184}" type="datetime1">
              <a:rPr lang="en-US" smtClean="0"/>
              <a:t>7/24/24</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90810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E2703082-392E-4D21-8607-84CA25A05AE8}" type="datetime1">
              <a:rPr lang="en-US" smtClean="0"/>
              <a:t>7/24/24</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32086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6CD2B5AF-FC66-4360-90D7-2828F0E5439B}" type="datetime1">
              <a:rPr lang="en-US" smtClean="0"/>
              <a:t>7/24/24</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5168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C1688FC6-AFB7-491F-B08B-296A066F056A}" type="datetime1">
              <a:rPr lang="en-US" smtClean="0"/>
              <a:t>7/24/24</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47546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5D969EA1-6432-4F61-888D-89595EE98804}" type="datetime1">
              <a:rPr lang="en-US" smtClean="0"/>
              <a:t>7/24/24</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539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ACC0231-2EE4-4B3F-A4B0-633A337DC212}" type="datetime1">
              <a:rPr lang="en-US" smtClean="0"/>
              <a:t>7/24/24</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8806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atternpurrfectai.com/" TargetMode="External"/><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3.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YpUsCq5FMXY&amp;ab_channel=WilsonMeingati" TargetMode="External"/><Relationship Id="rId7" Type="http://schemas.openxmlformats.org/officeDocument/2006/relationships/hyperlink" Target="https://slideplayer.com/slide/7079861/" TargetMode="External"/><Relationship Id="rId2" Type="http://schemas.openxmlformats.org/officeDocument/2006/relationships/hyperlink" Target="https://medium.com/analytics-vidhya/triplet-loss-b9da35be21b8" TargetMode="External"/><Relationship Id="rId1" Type="http://schemas.openxmlformats.org/officeDocument/2006/relationships/slideLayout" Target="../slideLayouts/slideLayout5.xml"/><Relationship Id="rId6" Type="http://schemas.openxmlformats.org/officeDocument/2006/relationships/hyperlink" Target="https://www.sciencedirect.com/science/article/pii/S016816992100692X" TargetMode="External"/><Relationship Id="rId5" Type="http://schemas.openxmlformats.org/officeDocument/2006/relationships/hyperlink" Target="https://bmczool.biomedcentral.com/articles/10.1186/s40850-016-0011-9" TargetMode="External"/><Relationship Id="rId4" Type="http://schemas.openxmlformats.org/officeDocument/2006/relationships/hyperlink" Target="https://medium.com/@enoshshr/triplet-loss-and-siamese-neural-networks-5d363fdeba9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8.xml"/><Relationship Id="rId7" Type="http://schemas.openxmlformats.org/officeDocument/2006/relationships/image" Target="../media/image6.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descr="An abstract genetic concept">
            <a:extLst>
              <a:ext uri="{FF2B5EF4-FFF2-40B4-BE49-F238E27FC236}">
                <a16:creationId xmlns:a16="http://schemas.microsoft.com/office/drawing/2014/main" id="{7D9581C9-A9FC-BE9F-73BB-2EF01894D301}"/>
              </a:ext>
            </a:extLst>
          </p:cNvPr>
          <p:cNvPicPr>
            <a:picLocks noChangeAspect="1"/>
          </p:cNvPicPr>
          <p:nvPr/>
        </p:nvPicPr>
        <p:blipFill rotWithShape="1">
          <a:blip r:embed="rId3">
            <a:alphaModFix amt="40000"/>
          </a:blip>
          <a:srcRect t="25613" b="18137"/>
          <a:stretch/>
        </p:blipFill>
        <p:spPr>
          <a:xfrm>
            <a:off x="-2" y="-4"/>
            <a:ext cx="12192001" cy="6858001"/>
          </a:xfrm>
          <a:prstGeom prst="rect">
            <a:avLst/>
          </a:prstGeom>
        </p:spPr>
      </p:pic>
      <p:sp>
        <p:nvSpPr>
          <p:cNvPr id="2" name="Title 1">
            <a:extLst>
              <a:ext uri="{FF2B5EF4-FFF2-40B4-BE49-F238E27FC236}">
                <a16:creationId xmlns:a16="http://schemas.microsoft.com/office/drawing/2014/main" id="{6A5AEEDE-AC9D-6C04-83CF-DEE65739E255}"/>
              </a:ext>
            </a:extLst>
          </p:cNvPr>
          <p:cNvSpPr>
            <a:spLocks noGrp="1"/>
          </p:cNvSpPr>
          <p:nvPr>
            <p:ph type="ctrTitle"/>
          </p:nvPr>
        </p:nvSpPr>
        <p:spPr>
          <a:xfrm>
            <a:off x="517869" y="978408"/>
            <a:ext cx="9943653" cy="2334248"/>
          </a:xfrm>
        </p:spPr>
        <p:txBody>
          <a:bodyPr anchor="t">
            <a:noAutofit/>
          </a:bodyPr>
          <a:lstStyle/>
          <a:p>
            <a:pPr rtl="0">
              <a:lnSpc>
                <a:spcPct val="150000"/>
              </a:lnSpc>
              <a:spcBef>
                <a:spcPts val="0"/>
              </a:spcBef>
              <a:spcAft>
                <a:spcPts val="0"/>
              </a:spcAft>
            </a:pPr>
            <a:r>
              <a:rPr lang="en-US" sz="3600" b="1" i="0" u="none" strike="noStrike" dirty="0">
                <a:solidFill>
                  <a:schemeClr val="bg1"/>
                </a:solidFill>
                <a:effectLst/>
                <a:latin typeface="Raleway" pitchFamily="2" charset="0"/>
              </a:rPr>
              <a:t>Integrating Face Extraction and ResNet-50 Based Recognition for Accurate Cheetah Identification</a:t>
            </a:r>
            <a:endParaRPr lang="en-US" sz="3600" dirty="0">
              <a:solidFill>
                <a:schemeClr val="bg1"/>
              </a:solidFill>
            </a:endParaRPr>
          </a:p>
        </p:txBody>
      </p:sp>
      <p:sp>
        <p:nvSpPr>
          <p:cNvPr id="3" name="Subtitle 2">
            <a:extLst>
              <a:ext uri="{FF2B5EF4-FFF2-40B4-BE49-F238E27FC236}">
                <a16:creationId xmlns:a16="http://schemas.microsoft.com/office/drawing/2014/main" id="{877EA3BE-8024-01EB-BD28-6D8FC4F8EAA4}"/>
              </a:ext>
            </a:extLst>
          </p:cNvPr>
          <p:cNvSpPr>
            <a:spLocks noGrp="1"/>
          </p:cNvSpPr>
          <p:nvPr>
            <p:ph type="subTitle" idx="1"/>
          </p:nvPr>
        </p:nvSpPr>
        <p:spPr>
          <a:xfrm>
            <a:off x="6652366" y="4017818"/>
            <a:ext cx="5040785" cy="1828799"/>
          </a:xfrm>
        </p:spPr>
        <p:txBody>
          <a:bodyPr anchor="b">
            <a:normAutofit/>
          </a:bodyPr>
          <a:lstStyle/>
          <a:p>
            <a:r>
              <a:rPr lang="en-US" dirty="0">
                <a:solidFill>
                  <a:srgbClr val="FFFFFF"/>
                </a:solidFill>
              </a:rPr>
              <a:t>Loren Liu, Amanda, </a:t>
            </a:r>
            <a:endParaRPr lang="en-US" altLang="zh-CN" dirty="0">
              <a:solidFill>
                <a:srgbClr val="FFFFFF"/>
              </a:solidFill>
            </a:endParaRPr>
          </a:p>
        </p:txBody>
      </p:sp>
      <p:sp>
        <p:nvSpPr>
          <p:cNvPr id="61" name="Rectangle 6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lide Number Placeholder 24">
            <a:extLst>
              <a:ext uri="{FF2B5EF4-FFF2-40B4-BE49-F238E27FC236}">
                <a16:creationId xmlns:a16="http://schemas.microsoft.com/office/drawing/2014/main" id="{EF5FBD89-5B00-45D0-C8F1-C9CE8478FB04}"/>
              </a:ext>
            </a:extLst>
          </p:cNvPr>
          <p:cNvSpPr>
            <a:spLocks noGrp="1"/>
          </p:cNvSpPr>
          <p:nvPr>
            <p:ph type="sldNum" sz="quarter" idx="12"/>
          </p:nvPr>
        </p:nvSpPr>
        <p:spPr/>
        <p:txBody>
          <a:bodyPr/>
          <a:lstStyle/>
          <a:p>
            <a:fld id="{DFDF98CC-160E-494C-8C3C-8CDC5FA257DE}" type="slidenum">
              <a:rPr lang="en-US" smtClean="0"/>
              <a:t>1</a:t>
            </a:fld>
            <a:endParaRPr lang="en-US"/>
          </a:p>
        </p:txBody>
      </p:sp>
    </p:spTree>
    <p:extLst>
      <p:ext uri="{BB962C8B-B14F-4D97-AF65-F5344CB8AC3E}">
        <p14:creationId xmlns:p14="http://schemas.microsoft.com/office/powerpoint/2010/main" val="46643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AEA9-FFB8-33C9-AF47-41DC7D638607}"/>
              </a:ext>
            </a:extLst>
          </p:cNvPr>
          <p:cNvSpPr>
            <a:spLocks noGrp="1"/>
          </p:cNvSpPr>
          <p:nvPr>
            <p:ph type="title"/>
          </p:nvPr>
        </p:nvSpPr>
        <p:spPr/>
        <p:txBody>
          <a:bodyPr>
            <a:normAutofit fontScale="90000"/>
          </a:bodyPr>
          <a:lstStyle/>
          <a:p>
            <a:r>
              <a:rPr lang="en-US"/>
              <a:t>Embedding Space &amp; Demonstration</a:t>
            </a:r>
            <a:endParaRPr lang="en-US" dirty="0"/>
          </a:p>
        </p:txBody>
      </p:sp>
      <p:pic>
        <p:nvPicPr>
          <p:cNvPr id="8" name="Content Placeholder 7" descr="A screenshot of a graph&#10;&#10;Description automatically generated">
            <a:extLst>
              <a:ext uri="{FF2B5EF4-FFF2-40B4-BE49-F238E27FC236}">
                <a16:creationId xmlns:a16="http://schemas.microsoft.com/office/drawing/2014/main" id="{453FECC1-808D-746B-DD31-21A984FB205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20881" y="2051175"/>
            <a:ext cx="7574423" cy="3964509"/>
          </a:xfrm>
        </p:spPr>
      </p:pic>
      <p:sp>
        <p:nvSpPr>
          <p:cNvPr id="11" name="TextBox 10">
            <a:extLst>
              <a:ext uri="{FF2B5EF4-FFF2-40B4-BE49-F238E27FC236}">
                <a16:creationId xmlns:a16="http://schemas.microsoft.com/office/drawing/2014/main" id="{8C0E2291-FE66-48B2-1F67-6ACE4A48AC20}"/>
              </a:ext>
            </a:extLst>
          </p:cNvPr>
          <p:cNvSpPr txBox="1"/>
          <p:nvPr/>
        </p:nvSpPr>
        <p:spPr>
          <a:xfrm>
            <a:off x="9048305" y="5045288"/>
            <a:ext cx="2635045" cy="646331"/>
          </a:xfrm>
          <a:prstGeom prst="rect">
            <a:avLst/>
          </a:prstGeom>
          <a:noFill/>
        </p:spPr>
        <p:txBody>
          <a:bodyPr wrap="square" rtlCol="0">
            <a:spAutoFit/>
          </a:bodyPr>
          <a:lstStyle/>
          <a:p>
            <a:r>
              <a:rPr lang="en-US" dirty="0">
                <a:hlinkClick r:id="rId3"/>
              </a:rPr>
              <a:t>Demonstration: PatternPurrfectAI</a:t>
            </a:r>
            <a:endParaRPr lang="en-US" dirty="0"/>
          </a:p>
        </p:txBody>
      </p:sp>
      <p:pic>
        <p:nvPicPr>
          <p:cNvPr id="12" name="Picture 11" descr="A group of colorful dots&#10;&#10;Description automatically generated">
            <a:extLst>
              <a:ext uri="{FF2B5EF4-FFF2-40B4-BE49-F238E27FC236}">
                <a16:creationId xmlns:a16="http://schemas.microsoft.com/office/drawing/2014/main" id="{42FF614E-24CA-DEBB-2C5B-FEE27BDA9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574" y="2051175"/>
            <a:ext cx="2211904" cy="1921057"/>
          </a:xfrm>
          <a:prstGeom prst="rect">
            <a:avLst/>
          </a:prstGeom>
        </p:spPr>
      </p:pic>
      <p:sp>
        <p:nvSpPr>
          <p:cNvPr id="15" name="TextBox 14">
            <a:extLst>
              <a:ext uri="{FF2B5EF4-FFF2-40B4-BE49-F238E27FC236}">
                <a16:creationId xmlns:a16="http://schemas.microsoft.com/office/drawing/2014/main" id="{FD7010F8-B743-8A37-51A9-E8BA90AE8A7E}"/>
              </a:ext>
            </a:extLst>
          </p:cNvPr>
          <p:cNvSpPr txBox="1"/>
          <p:nvPr/>
        </p:nvSpPr>
        <p:spPr>
          <a:xfrm>
            <a:off x="8905736" y="3972232"/>
            <a:ext cx="2920181" cy="369332"/>
          </a:xfrm>
          <a:prstGeom prst="rect">
            <a:avLst/>
          </a:prstGeom>
          <a:noFill/>
        </p:spPr>
        <p:txBody>
          <a:bodyPr wrap="square" rtlCol="0">
            <a:spAutoFit/>
          </a:bodyPr>
          <a:lstStyle/>
          <a:p>
            <a:r>
              <a:rPr lang="en-US" dirty="0"/>
              <a:t>Source: </a:t>
            </a:r>
            <a:r>
              <a:rPr lang="en-US" sz="1800" b="0" i="0" dirty="0" err="1">
                <a:effectLst/>
              </a:rPr>
              <a:t>Enosh</a:t>
            </a:r>
            <a:r>
              <a:rPr lang="en-US" sz="1800" b="0" i="0" dirty="0">
                <a:effectLst/>
              </a:rPr>
              <a:t> Shrestha</a:t>
            </a:r>
            <a:endParaRPr lang="en-US" dirty="0"/>
          </a:p>
        </p:txBody>
      </p:sp>
      <p:sp>
        <p:nvSpPr>
          <p:cNvPr id="16" name="Slide Number Placeholder 15">
            <a:extLst>
              <a:ext uri="{FF2B5EF4-FFF2-40B4-BE49-F238E27FC236}">
                <a16:creationId xmlns:a16="http://schemas.microsoft.com/office/drawing/2014/main" id="{69CFC1D1-A70A-C3F8-888C-8E895DF3E685}"/>
              </a:ext>
            </a:extLst>
          </p:cNvPr>
          <p:cNvSpPr>
            <a:spLocks noGrp="1"/>
          </p:cNvSpPr>
          <p:nvPr>
            <p:ph type="sldNum" sz="quarter" idx="12"/>
          </p:nvPr>
        </p:nvSpPr>
        <p:spPr/>
        <p:txBody>
          <a:bodyPr/>
          <a:lstStyle/>
          <a:p>
            <a:fld id="{DFDF98CC-160E-494C-8C3C-8CDC5FA257DE}" type="slidenum">
              <a:rPr lang="en-US" smtClean="0"/>
              <a:t>10</a:t>
            </a:fld>
            <a:endParaRPr lang="en-US"/>
          </a:p>
        </p:txBody>
      </p:sp>
    </p:spTree>
    <p:extLst>
      <p:ext uri="{BB962C8B-B14F-4D97-AF65-F5344CB8AC3E}">
        <p14:creationId xmlns:p14="http://schemas.microsoft.com/office/powerpoint/2010/main" val="2255224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1C677-134B-1E15-6984-6910B4847BD2}"/>
              </a:ext>
            </a:extLst>
          </p:cNvPr>
          <p:cNvSpPr>
            <a:spLocks noGrp="1"/>
          </p:cNvSpPr>
          <p:nvPr>
            <p:ph type="title"/>
          </p:nvPr>
        </p:nvSpPr>
        <p:spPr/>
        <p:txBody>
          <a:bodyPr/>
          <a:lstStyle/>
          <a:p>
            <a:r>
              <a:rPr lang="en-US" dirty="0"/>
              <a:t>Future Directions </a:t>
            </a:r>
          </a:p>
        </p:txBody>
      </p:sp>
      <p:sp>
        <p:nvSpPr>
          <p:cNvPr id="4" name="Content Placeholder 3">
            <a:extLst>
              <a:ext uri="{FF2B5EF4-FFF2-40B4-BE49-F238E27FC236}">
                <a16:creationId xmlns:a16="http://schemas.microsoft.com/office/drawing/2014/main" id="{1CA49939-0090-7400-59E8-BFECC300A1C8}"/>
              </a:ext>
            </a:extLst>
          </p:cNvPr>
          <p:cNvSpPr>
            <a:spLocks noGrp="1"/>
          </p:cNvSpPr>
          <p:nvPr>
            <p:ph sz="half" idx="2"/>
          </p:nvPr>
        </p:nvSpPr>
        <p:spPr>
          <a:xfrm>
            <a:off x="1048811" y="2345143"/>
            <a:ext cx="3631344" cy="1745077"/>
          </a:xfrm>
        </p:spPr>
        <p:txBody>
          <a:bodyPr/>
          <a:lstStyle/>
          <a:p>
            <a:pPr marL="342900" indent="-342900">
              <a:buFont typeface="Arial" panose="020B0604020202020204" pitchFamily="34" charset="0"/>
              <a:buChar char="•"/>
            </a:pPr>
            <a:r>
              <a:rPr lang="en-US" dirty="0"/>
              <a:t>Field Testing</a:t>
            </a:r>
          </a:p>
          <a:p>
            <a:pPr marL="342900" indent="-342900">
              <a:buFont typeface="Arial" panose="020B0604020202020204" pitchFamily="34" charset="0"/>
              <a:buChar char="•"/>
            </a:pPr>
            <a:r>
              <a:rPr lang="en-US" dirty="0"/>
              <a:t>Expand to other Animals </a:t>
            </a:r>
          </a:p>
          <a:p>
            <a:pPr marL="342900" indent="-342900">
              <a:buFont typeface="Arial" panose="020B0604020202020204" pitchFamily="34" charset="0"/>
              <a:buChar char="•"/>
            </a:pPr>
            <a:r>
              <a:rPr lang="en-US" dirty="0"/>
              <a:t>Test Drone Applications</a:t>
            </a:r>
          </a:p>
        </p:txBody>
      </p:sp>
      <p:sp>
        <p:nvSpPr>
          <p:cNvPr id="7" name="Slide Number Placeholder 6">
            <a:extLst>
              <a:ext uri="{FF2B5EF4-FFF2-40B4-BE49-F238E27FC236}">
                <a16:creationId xmlns:a16="http://schemas.microsoft.com/office/drawing/2014/main" id="{20437F09-B259-4BB8-BC87-C15700EEF046}"/>
              </a:ext>
            </a:extLst>
          </p:cNvPr>
          <p:cNvSpPr>
            <a:spLocks noGrp="1"/>
          </p:cNvSpPr>
          <p:nvPr>
            <p:ph type="sldNum" sz="quarter" idx="12"/>
          </p:nvPr>
        </p:nvSpPr>
        <p:spPr/>
        <p:txBody>
          <a:bodyPr/>
          <a:lstStyle/>
          <a:p>
            <a:fld id="{DFDF98CC-160E-494C-8C3C-8CDC5FA257DE}" type="slidenum">
              <a:rPr lang="en-US" smtClean="0"/>
              <a:t>11</a:t>
            </a:fld>
            <a:endParaRPr lang="en-US"/>
          </a:p>
        </p:txBody>
      </p:sp>
    </p:spTree>
    <p:extLst>
      <p:ext uri="{BB962C8B-B14F-4D97-AF65-F5344CB8AC3E}">
        <p14:creationId xmlns:p14="http://schemas.microsoft.com/office/powerpoint/2010/main" val="178476835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C531-3045-540D-AB4A-6022E5AAD67C}"/>
              </a:ext>
            </a:extLst>
          </p:cNvPr>
          <p:cNvSpPr>
            <a:spLocks noGrp="1"/>
          </p:cNvSpPr>
          <p:nvPr>
            <p:ph type="title"/>
          </p:nvPr>
        </p:nvSpPr>
        <p:spPr/>
        <p:txBody>
          <a:bodyPr/>
          <a:lstStyle/>
          <a:p>
            <a:r>
              <a:rPr lang="en-US" dirty="0"/>
              <a:t>A Special Thanks to…</a:t>
            </a:r>
          </a:p>
        </p:txBody>
      </p:sp>
      <p:sp>
        <p:nvSpPr>
          <p:cNvPr id="4" name="Content Placeholder 3">
            <a:extLst>
              <a:ext uri="{FF2B5EF4-FFF2-40B4-BE49-F238E27FC236}">
                <a16:creationId xmlns:a16="http://schemas.microsoft.com/office/drawing/2014/main" id="{843CE344-E23C-B2A4-528A-169424939D25}"/>
              </a:ext>
            </a:extLst>
          </p:cNvPr>
          <p:cNvSpPr>
            <a:spLocks noGrp="1"/>
          </p:cNvSpPr>
          <p:nvPr>
            <p:ph sz="half" idx="2"/>
          </p:nvPr>
        </p:nvSpPr>
        <p:spPr>
          <a:xfrm>
            <a:off x="1442102" y="2218324"/>
            <a:ext cx="5020056" cy="3322895"/>
          </a:xfrm>
        </p:spPr>
        <p:txBody>
          <a:bodyPr>
            <a:normAutofit/>
          </a:bodyPr>
          <a:lstStyle/>
          <a:p>
            <a:pPr marL="342900" indent="-342900">
              <a:buFont typeface="Arial" panose="020B0604020202020204" pitchFamily="34" charset="0"/>
              <a:buChar char="•"/>
            </a:pPr>
            <a:r>
              <a:rPr lang="en-US" sz="2400" b="1" dirty="0">
                <a:latin typeface="Amasis MT Pro Black" panose="020F0502020204030204" pitchFamily="18" charset="0"/>
                <a:ea typeface="ADLaM Display" panose="020F0502020204030204" pitchFamily="2" charset="0"/>
                <a:cs typeface="ADLaM Display" panose="020F0502020204030204" pitchFamily="2" charset="0"/>
              </a:rPr>
              <a:t>Dr. Florian Weise</a:t>
            </a:r>
          </a:p>
          <a:p>
            <a:pPr marL="342900" indent="-342900">
              <a:buFont typeface="Arial" panose="020B0604020202020204" pitchFamily="34" charset="0"/>
              <a:buChar char="•"/>
            </a:pPr>
            <a:r>
              <a:rPr lang="en-US" sz="2400" b="1" dirty="0">
                <a:latin typeface="Amasis MT Pro Black" panose="020F0502020204030204" pitchFamily="18" charset="0"/>
                <a:ea typeface="ADLaM Display" panose="020F0502020204030204" pitchFamily="2" charset="0"/>
                <a:cs typeface="ADLaM Display" panose="020F0502020204030204" pitchFamily="2" charset="0"/>
              </a:rPr>
              <a:t>Henrick Cox</a:t>
            </a:r>
          </a:p>
          <a:p>
            <a:endParaRPr lang="en-US" sz="2400" b="1" dirty="0">
              <a:latin typeface="Amasis MT Pro Black" panose="020F0502020204030204" pitchFamily="18" charset="0"/>
              <a:ea typeface="ADLaM Display" panose="020F0502020204030204" pitchFamily="2" charset="0"/>
              <a:cs typeface="ADLaM Display" panose="020F0502020204030204" pitchFamily="2" charset="0"/>
            </a:endParaRPr>
          </a:p>
        </p:txBody>
      </p:sp>
      <p:sp>
        <p:nvSpPr>
          <p:cNvPr id="7" name="Slide Number Placeholder 6">
            <a:extLst>
              <a:ext uri="{FF2B5EF4-FFF2-40B4-BE49-F238E27FC236}">
                <a16:creationId xmlns:a16="http://schemas.microsoft.com/office/drawing/2014/main" id="{5367F16A-1C60-0FA4-AA77-A23F9D5EB950}"/>
              </a:ext>
            </a:extLst>
          </p:cNvPr>
          <p:cNvSpPr>
            <a:spLocks noGrp="1"/>
          </p:cNvSpPr>
          <p:nvPr>
            <p:ph type="sldNum" sz="quarter" idx="12"/>
          </p:nvPr>
        </p:nvSpPr>
        <p:spPr/>
        <p:txBody>
          <a:bodyPr/>
          <a:lstStyle/>
          <a:p>
            <a:fld id="{DFDF98CC-160E-494C-8C3C-8CDC5FA257DE}" type="slidenum">
              <a:rPr lang="en-US" smtClean="0"/>
              <a:t>12</a:t>
            </a:fld>
            <a:endParaRPr lang="en-US"/>
          </a:p>
        </p:txBody>
      </p:sp>
      <p:pic>
        <p:nvPicPr>
          <p:cNvPr id="11" name="Picture 10" descr="A blue and green logo&#10;&#10;Description automatically generated">
            <a:extLst>
              <a:ext uri="{FF2B5EF4-FFF2-40B4-BE49-F238E27FC236}">
                <a16:creationId xmlns:a16="http://schemas.microsoft.com/office/drawing/2014/main" id="{41DE5444-9E31-9A42-E355-7C7ECC391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681" y="3749242"/>
            <a:ext cx="4058360" cy="2130639"/>
          </a:xfrm>
          <a:prstGeom prst="rect">
            <a:avLst/>
          </a:prstGeom>
        </p:spPr>
      </p:pic>
      <p:pic>
        <p:nvPicPr>
          <p:cNvPr id="3076" name="Picture 4" descr="National Geographic Society - AVPN">
            <a:extLst>
              <a:ext uri="{FF2B5EF4-FFF2-40B4-BE49-F238E27FC236}">
                <a16:creationId xmlns:a16="http://schemas.microsoft.com/office/drawing/2014/main" id="{1145EEB9-BBF3-A9BE-A095-41AD1566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555" y="3311656"/>
            <a:ext cx="4145011" cy="310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92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92B2A3-95CE-5C92-CB00-18A015B2817F}"/>
              </a:ext>
            </a:extLst>
          </p:cNvPr>
          <p:cNvSpPr>
            <a:spLocks noGrp="1"/>
          </p:cNvSpPr>
          <p:nvPr>
            <p:ph type="title"/>
          </p:nvPr>
        </p:nvSpPr>
        <p:spPr>
          <a:xfrm>
            <a:off x="517869" y="976160"/>
            <a:ext cx="8686800" cy="1934172"/>
          </a:xfrm>
        </p:spPr>
        <p:txBody>
          <a:bodyPr vert="horz" lIns="91440" tIns="45720" rIns="91440" bIns="45720" rtlCol="0" anchor="t">
            <a:normAutofit/>
          </a:bodyPr>
          <a:lstStyle/>
          <a:p>
            <a:r>
              <a:rPr lang="en-US" dirty="0"/>
              <a:t>Works Cited</a:t>
            </a:r>
          </a:p>
        </p:txBody>
      </p:sp>
      <p:sp>
        <p:nvSpPr>
          <p:cNvPr id="14" name="Rectangle 13">
            <a:extLst>
              <a:ext uri="{FF2B5EF4-FFF2-40B4-BE49-F238E27FC236}">
                <a16:creationId xmlns:a16="http://schemas.microsoft.com/office/drawing/2014/main" id="{5B8D7907-8AB9-4E98-A576-1A13AECED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8A6EB87-031C-E941-EDB5-1BCC6EAADD46}"/>
              </a:ext>
            </a:extLst>
          </p:cNvPr>
          <p:cNvSpPr>
            <a:spLocks noGrp="1"/>
          </p:cNvSpPr>
          <p:nvPr>
            <p:ph type="body" idx="1"/>
          </p:nvPr>
        </p:nvSpPr>
        <p:spPr>
          <a:xfrm>
            <a:off x="685018" y="1808371"/>
            <a:ext cx="10661408" cy="4682304"/>
          </a:xfrm>
        </p:spPr>
        <p:txBody>
          <a:bodyPr vert="horz" lIns="91440" tIns="45720" rIns="91440" bIns="45720" rtlCol="0">
            <a:noAutofit/>
          </a:bodyPr>
          <a:lstStyle/>
          <a:p>
            <a:pPr>
              <a:lnSpc>
                <a:spcPct val="100000"/>
              </a:lnSpc>
            </a:pPr>
            <a:r>
              <a:rPr lang="en-US" sz="1400" b="0" i="0" dirty="0">
                <a:effectLst/>
              </a:rPr>
              <a:t>1. Reddy, </a:t>
            </a:r>
            <a:r>
              <a:rPr lang="en-US" sz="1400" b="0" i="0" dirty="0" err="1">
                <a:effectLst/>
              </a:rPr>
              <a:t>Susmith</a:t>
            </a:r>
            <a:r>
              <a:rPr lang="en-US" sz="1400" b="0" i="0" dirty="0">
                <a:effectLst/>
              </a:rPr>
              <a:t>. "Triplet Loss: A Comprehensive Review." </a:t>
            </a:r>
            <a:r>
              <a:rPr lang="en-US" sz="1400" b="0" i="1" dirty="0">
                <a:effectLst/>
              </a:rPr>
              <a:t>Medium</a:t>
            </a:r>
            <a:r>
              <a:rPr lang="en-US" sz="1400" b="0" i="0" dirty="0">
                <a:effectLst/>
              </a:rPr>
              <a:t>, 12 Jan. 2019, </a:t>
            </a:r>
            <a:r>
              <a:rPr lang="en-US" sz="1400" b="0" i="0" u="none" strike="noStrike" dirty="0">
                <a:effectLst/>
                <a:hlinkClick r:id="rId2"/>
              </a:rPr>
              <a:t>https://medium.com/analytics-vidhya/triplet-loss-b9da35be21b8</a:t>
            </a:r>
            <a:r>
              <a:rPr lang="en-US" sz="1400" b="0" i="0" dirty="0">
                <a:effectLst/>
              </a:rPr>
              <a:t>.</a:t>
            </a:r>
            <a:endParaRPr lang="en-US" sz="1400" i="0" dirty="0"/>
          </a:p>
          <a:p>
            <a:pPr>
              <a:lnSpc>
                <a:spcPct val="100000"/>
              </a:lnSpc>
            </a:pPr>
            <a:endParaRPr lang="en-US" sz="1400" i="0" dirty="0"/>
          </a:p>
          <a:p>
            <a:pPr>
              <a:lnSpc>
                <a:spcPct val="100000"/>
              </a:lnSpc>
            </a:pPr>
            <a:r>
              <a:rPr lang="en-US" sz="1400" b="0" i="0" dirty="0">
                <a:solidFill>
                  <a:srgbClr val="374151"/>
                </a:solidFill>
                <a:effectLst/>
                <a:latin typeface="Söhne"/>
              </a:rPr>
              <a:t>2. </a:t>
            </a:r>
            <a:r>
              <a:rPr lang="en-US" sz="1400" b="0" i="0" dirty="0" err="1">
                <a:solidFill>
                  <a:srgbClr val="374151"/>
                </a:solidFill>
                <a:effectLst/>
                <a:latin typeface="Söhne"/>
              </a:rPr>
              <a:t>Meingati</a:t>
            </a:r>
            <a:r>
              <a:rPr lang="en-US" sz="1400" b="0" i="0" dirty="0">
                <a:solidFill>
                  <a:srgbClr val="374151"/>
                </a:solidFill>
                <a:effectLst/>
                <a:latin typeface="Söhne"/>
              </a:rPr>
              <a:t>, Wilson. "Cheetah sound it's really amazing 👏." </a:t>
            </a:r>
            <a:r>
              <a:rPr lang="en-US" sz="1400" b="0" i="1" dirty="0">
                <a:solidFill>
                  <a:srgbClr val="374151"/>
                </a:solidFill>
                <a:effectLst/>
                <a:latin typeface="Söhne"/>
              </a:rPr>
              <a:t>YouTube</a:t>
            </a:r>
            <a:r>
              <a:rPr lang="en-US" sz="1400" b="0" i="0" dirty="0">
                <a:solidFill>
                  <a:srgbClr val="374151"/>
                </a:solidFill>
                <a:effectLst/>
                <a:latin typeface="Söhne"/>
              </a:rPr>
              <a:t>, </a:t>
            </a:r>
            <a:r>
              <a:rPr lang="en-US" sz="1400" b="0" i="0" u="none" strike="noStrike" dirty="0">
                <a:effectLst/>
                <a:latin typeface="Söhne"/>
                <a:hlinkClick r:id="rId3"/>
              </a:rPr>
              <a:t>https://www.youtube.com/watch?v=YpUsCq5FMXY&amp;ab_channel=WilsonMeingati</a:t>
            </a:r>
            <a:r>
              <a:rPr lang="en-US" sz="1400" b="0" i="0" dirty="0">
                <a:solidFill>
                  <a:srgbClr val="374151"/>
                </a:solidFill>
                <a:effectLst/>
                <a:latin typeface="Söhne"/>
              </a:rPr>
              <a:t>.</a:t>
            </a:r>
            <a:br>
              <a:rPr lang="en-US" sz="1400" b="0" i="0" dirty="0">
                <a:effectLst/>
              </a:rPr>
            </a:br>
            <a:endParaRPr lang="en-US" sz="1400" b="0" i="0" dirty="0">
              <a:effectLst/>
            </a:endParaRPr>
          </a:p>
          <a:p>
            <a:pPr>
              <a:lnSpc>
                <a:spcPct val="100000"/>
              </a:lnSpc>
            </a:pPr>
            <a:r>
              <a:rPr lang="en-US" sz="1400" i="0" dirty="0"/>
              <a:t>3. </a:t>
            </a:r>
            <a:r>
              <a:rPr lang="en-US" sz="1400" b="0" i="0" dirty="0">
                <a:effectLst/>
              </a:rPr>
              <a:t>Shrestha, </a:t>
            </a:r>
            <a:r>
              <a:rPr lang="en-US" sz="1400" b="0" i="0" dirty="0" err="1">
                <a:effectLst/>
              </a:rPr>
              <a:t>Enosh</a:t>
            </a:r>
            <a:r>
              <a:rPr lang="en-US" sz="1400" b="0" i="0" dirty="0">
                <a:effectLst/>
              </a:rPr>
              <a:t>. "Triplet Loss and Siamese Neural Networks." </a:t>
            </a:r>
            <a:r>
              <a:rPr lang="en-US" sz="1400" b="0" i="1" dirty="0">
                <a:effectLst/>
              </a:rPr>
              <a:t>Medium</a:t>
            </a:r>
            <a:r>
              <a:rPr lang="en-US" sz="1400" b="0" i="0" dirty="0">
                <a:effectLst/>
              </a:rPr>
              <a:t>, 24 Oct. 2019, </a:t>
            </a:r>
            <a:r>
              <a:rPr lang="en-US" sz="1400" b="0" i="0" u="none" strike="noStrike" dirty="0">
                <a:effectLst/>
                <a:hlinkClick r:id="rId4"/>
              </a:rPr>
              <a:t>https://medium.com/@enoshshr/triplet-loss-and-siamese-neural-networks-5d363fdeba9b</a:t>
            </a:r>
            <a:r>
              <a:rPr lang="en-US" sz="1400" b="0" i="0" dirty="0">
                <a:effectLst/>
              </a:rPr>
              <a:t>.</a:t>
            </a:r>
            <a:br>
              <a:rPr lang="en-US" sz="1400" b="0" i="0" dirty="0">
                <a:effectLst/>
              </a:rPr>
            </a:br>
            <a:endParaRPr lang="en-US" sz="1400" b="0" i="0" dirty="0">
              <a:effectLst/>
            </a:endParaRPr>
          </a:p>
          <a:p>
            <a:pPr>
              <a:lnSpc>
                <a:spcPct val="100000"/>
              </a:lnSpc>
            </a:pPr>
            <a:r>
              <a:rPr lang="en-US" sz="1400" i="0" dirty="0"/>
              <a:t>4. </a:t>
            </a:r>
            <a:r>
              <a:rPr lang="en-US" sz="1400" b="0" i="0" dirty="0">
                <a:effectLst/>
              </a:rPr>
              <a:t>Crouse, David, et al. "</a:t>
            </a:r>
            <a:r>
              <a:rPr lang="en-US" sz="1400" b="0" i="0" dirty="0" err="1">
                <a:effectLst/>
              </a:rPr>
              <a:t>LemurFaceID</a:t>
            </a:r>
            <a:r>
              <a:rPr lang="en-US" sz="1400" b="0" i="0" dirty="0">
                <a:effectLst/>
              </a:rPr>
              <a:t>: a face recognition system to facilitate individual identification of lemurs." </a:t>
            </a:r>
            <a:r>
              <a:rPr lang="en-US" sz="1400" b="0" i="1" dirty="0">
                <a:effectLst/>
              </a:rPr>
              <a:t>BMC Zoology</a:t>
            </a:r>
            <a:r>
              <a:rPr lang="en-US" sz="1400" b="0" i="0" dirty="0">
                <a:effectLst/>
              </a:rPr>
              <a:t>, vol. 2, 2017, </a:t>
            </a:r>
            <a:r>
              <a:rPr lang="en-US" sz="1400" b="0" i="0" u="none" strike="noStrike" dirty="0">
                <a:effectLst/>
                <a:hlinkClick r:id="rId5"/>
              </a:rPr>
              <a:t>https://bmczool.biomedcentral.com/articles/10.1186/s40850-016-0011-9</a:t>
            </a:r>
            <a:r>
              <a:rPr lang="en-US" sz="1400" b="0" i="0" dirty="0">
                <a:effectLst/>
              </a:rPr>
              <a:t>.</a:t>
            </a:r>
            <a:br>
              <a:rPr lang="en-US" sz="1400" b="0" i="0" dirty="0">
                <a:effectLst/>
              </a:rPr>
            </a:br>
            <a:endParaRPr lang="en-US" sz="1400" b="0" i="0" dirty="0">
              <a:effectLst/>
            </a:endParaRPr>
          </a:p>
          <a:p>
            <a:pPr>
              <a:lnSpc>
                <a:spcPct val="100000"/>
              </a:lnSpc>
            </a:pPr>
            <a:r>
              <a:rPr lang="en-US" sz="1400" b="0" i="0" dirty="0">
                <a:solidFill>
                  <a:srgbClr val="374151"/>
                </a:solidFill>
                <a:effectLst/>
              </a:rPr>
              <a:t>5. Xu, Beibei, et al. "</a:t>
            </a:r>
            <a:r>
              <a:rPr lang="en-US" sz="1400" b="0" i="0" dirty="0" err="1">
                <a:solidFill>
                  <a:srgbClr val="374151"/>
                </a:solidFill>
                <a:effectLst/>
              </a:rPr>
              <a:t>CattleFaceNet</a:t>
            </a:r>
            <a:r>
              <a:rPr lang="en-US" sz="1400" b="0" i="0" dirty="0">
                <a:solidFill>
                  <a:srgbClr val="374151"/>
                </a:solidFill>
                <a:effectLst/>
              </a:rPr>
              <a:t>: A cattle face identification approach based on </a:t>
            </a:r>
            <a:r>
              <a:rPr lang="en-US" sz="1400" b="0" i="0" dirty="0" err="1">
                <a:solidFill>
                  <a:srgbClr val="374151"/>
                </a:solidFill>
                <a:effectLst/>
              </a:rPr>
              <a:t>RetinaFace</a:t>
            </a:r>
            <a:r>
              <a:rPr lang="en-US" sz="1400" b="0" i="0" dirty="0">
                <a:solidFill>
                  <a:srgbClr val="374151"/>
                </a:solidFill>
                <a:effectLst/>
              </a:rPr>
              <a:t> and </a:t>
            </a:r>
            <a:r>
              <a:rPr lang="en-US" sz="1400" b="0" i="0" dirty="0" err="1">
                <a:solidFill>
                  <a:srgbClr val="374151"/>
                </a:solidFill>
                <a:effectLst/>
              </a:rPr>
              <a:t>ArcFace</a:t>
            </a:r>
            <a:r>
              <a:rPr lang="en-US" sz="1400" b="0" i="0" dirty="0">
                <a:solidFill>
                  <a:srgbClr val="374151"/>
                </a:solidFill>
                <a:effectLst/>
              </a:rPr>
              <a:t> loss." </a:t>
            </a:r>
            <a:r>
              <a:rPr lang="en-US" sz="1400" b="0" i="1" dirty="0">
                <a:solidFill>
                  <a:srgbClr val="374151"/>
                </a:solidFill>
                <a:effectLst/>
              </a:rPr>
              <a:t>Computers and Electronics in Agriculture</a:t>
            </a:r>
            <a:r>
              <a:rPr lang="en-US" sz="1400" b="0" i="0" dirty="0">
                <a:solidFill>
                  <a:srgbClr val="374151"/>
                </a:solidFill>
                <a:effectLst/>
              </a:rPr>
              <a:t>, vol. 193, Feb. 2022, </a:t>
            </a:r>
            <a:r>
              <a:rPr lang="en-US" sz="1400" b="0" i="0" u="none" strike="noStrike" dirty="0">
                <a:effectLst/>
                <a:hlinkClick r:id="rId6"/>
              </a:rPr>
              <a:t>https://www.sciencedirect.com/science/article/pii/S016816992100692X</a:t>
            </a:r>
            <a:r>
              <a:rPr lang="en-US" sz="1400" b="0" i="0" dirty="0">
                <a:solidFill>
                  <a:srgbClr val="374151"/>
                </a:solidFill>
                <a:effectLst/>
              </a:rPr>
              <a:t>.</a:t>
            </a:r>
          </a:p>
          <a:p>
            <a:pPr>
              <a:lnSpc>
                <a:spcPct val="100000"/>
              </a:lnSpc>
            </a:pPr>
            <a:br>
              <a:rPr lang="en-US" sz="1400" b="0" i="0" dirty="0">
                <a:solidFill>
                  <a:srgbClr val="374151"/>
                </a:solidFill>
                <a:effectLst/>
              </a:rPr>
            </a:br>
            <a:r>
              <a:rPr lang="en-US" sz="1400" b="0" i="0" dirty="0">
                <a:solidFill>
                  <a:srgbClr val="374151"/>
                </a:solidFill>
                <a:effectLst/>
              </a:rPr>
              <a:t>6. Zimmermann, Nicole. "The Cheetah." </a:t>
            </a:r>
            <a:r>
              <a:rPr lang="en-US" sz="1400" b="0" i="1" dirty="0" err="1">
                <a:solidFill>
                  <a:srgbClr val="374151"/>
                </a:solidFill>
                <a:effectLst/>
              </a:rPr>
              <a:t>SlidePlayer</a:t>
            </a:r>
            <a:r>
              <a:rPr lang="en-US" sz="1400" b="0" i="0" dirty="0">
                <a:solidFill>
                  <a:srgbClr val="374151"/>
                </a:solidFill>
                <a:effectLst/>
              </a:rPr>
              <a:t>, </a:t>
            </a:r>
            <a:r>
              <a:rPr lang="en-US" sz="1400" b="0" i="0" u="none" strike="noStrike" dirty="0">
                <a:effectLst/>
                <a:hlinkClick r:id="rId7"/>
              </a:rPr>
              <a:t>https://slideplayer.com/slide/7079861/</a:t>
            </a:r>
            <a:r>
              <a:rPr lang="en-US" sz="1400" b="0" i="0" dirty="0">
                <a:solidFill>
                  <a:srgbClr val="374151"/>
                </a:solidFill>
                <a:effectLst/>
              </a:rPr>
              <a:t>.</a:t>
            </a:r>
            <a:endParaRPr lang="en-US" sz="1400" b="0" i="0" dirty="0">
              <a:effectLst/>
            </a:endParaRPr>
          </a:p>
          <a:p>
            <a:pPr>
              <a:lnSpc>
                <a:spcPct val="100000"/>
              </a:lnSpc>
            </a:pPr>
            <a:endParaRPr lang="en-US" sz="1400" dirty="0"/>
          </a:p>
        </p:txBody>
      </p:sp>
      <p:sp>
        <p:nvSpPr>
          <p:cNvPr id="7" name="Slide Number Placeholder 6">
            <a:extLst>
              <a:ext uri="{FF2B5EF4-FFF2-40B4-BE49-F238E27FC236}">
                <a16:creationId xmlns:a16="http://schemas.microsoft.com/office/drawing/2014/main" id="{A6F52A03-FCDC-4FDE-2E04-F1DC706DC5E6}"/>
              </a:ext>
            </a:extLst>
          </p:cNvPr>
          <p:cNvSpPr>
            <a:spLocks noGrp="1"/>
          </p:cNvSpPr>
          <p:nvPr>
            <p:ph type="sldNum" sz="quarter" idx="12"/>
          </p:nvPr>
        </p:nvSpPr>
        <p:spPr/>
        <p:txBody>
          <a:bodyPr/>
          <a:lstStyle/>
          <a:p>
            <a:fld id="{DFDF98CC-160E-494C-8C3C-8CDC5FA257DE}" type="slidenum">
              <a:rPr lang="en-US" smtClean="0"/>
              <a:t>13</a:t>
            </a:fld>
            <a:endParaRPr lang="en-US"/>
          </a:p>
        </p:txBody>
      </p:sp>
    </p:spTree>
    <p:extLst>
      <p:ext uri="{BB962C8B-B14F-4D97-AF65-F5344CB8AC3E}">
        <p14:creationId xmlns:p14="http://schemas.microsoft.com/office/powerpoint/2010/main" val="17784275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643F-E7DD-9A70-9587-7F3C7F24C5BF}"/>
              </a:ext>
            </a:extLst>
          </p:cNvPr>
          <p:cNvSpPr>
            <a:spLocks noGrp="1"/>
          </p:cNvSpPr>
          <p:nvPr>
            <p:ph type="title"/>
          </p:nvPr>
        </p:nvSpPr>
        <p:spPr/>
        <p:txBody>
          <a:bodyPr/>
          <a:lstStyle/>
          <a:p>
            <a:r>
              <a:rPr lang="en-US" dirty="0"/>
              <a:t>Thank you for your attention!</a:t>
            </a:r>
          </a:p>
        </p:txBody>
      </p:sp>
      <p:pic>
        <p:nvPicPr>
          <p:cNvPr id="8" name="Content Placeholder 7" descr="Two cheetahs next to each other&#10;&#10;Description automatically generated">
            <a:extLst>
              <a:ext uri="{FF2B5EF4-FFF2-40B4-BE49-F238E27FC236}">
                <a16:creationId xmlns:a16="http://schemas.microsoft.com/office/drawing/2014/main" id="{46DDD2A7-461D-81BF-F47F-7DA5275479E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80908" y="2419591"/>
            <a:ext cx="4430184" cy="3322638"/>
          </a:xfrm>
        </p:spPr>
      </p:pic>
      <p:sp>
        <p:nvSpPr>
          <p:cNvPr id="9" name="TextBox 8">
            <a:extLst>
              <a:ext uri="{FF2B5EF4-FFF2-40B4-BE49-F238E27FC236}">
                <a16:creationId xmlns:a16="http://schemas.microsoft.com/office/drawing/2014/main" id="{747C8971-2EFB-5412-B5CD-330F9655B81C}"/>
              </a:ext>
            </a:extLst>
          </p:cNvPr>
          <p:cNvSpPr txBox="1"/>
          <p:nvPr/>
        </p:nvSpPr>
        <p:spPr>
          <a:xfrm>
            <a:off x="4532671" y="5741313"/>
            <a:ext cx="3500284" cy="369332"/>
          </a:xfrm>
          <a:prstGeom prst="rect">
            <a:avLst/>
          </a:prstGeom>
          <a:noFill/>
        </p:spPr>
        <p:txBody>
          <a:bodyPr wrap="square" rtlCol="0">
            <a:spAutoFit/>
          </a:bodyPr>
          <a:lstStyle/>
          <a:p>
            <a:r>
              <a:rPr lang="en-US" dirty="0"/>
              <a:t>Source: Nicole Zimmermann</a:t>
            </a:r>
          </a:p>
        </p:txBody>
      </p:sp>
      <p:sp>
        <p:nvSpPr>
          <p:cNvPr id="10" name="Slide Number Placeholder 9">
            <a:extLst>
              <a:ext uri="{FF2B5EF4-FFF2-40B4-BE49-F238E27FC236}">
                <a16:creationId xmlns:a16="http://schemas.microsoft.com/office/drawing/2014/main" id="{19780EE0-09CE-CB8D-CCFE-F18A936AAE29}"/>
              </a:ext>
            </a:extLst>
          </p:cNvPr>
          <p:cNvSpPr>
            <a:spLocks noGrp="1"/>
          </p:cNvSpPr>
          <p:nvPr>
            <p:ph type="sldNum" sz="quarter" idx="12"/>
          </p:nvPr>
        </p:nvSpPr>
        <p:spPr/>
        <p:txBody>
          <a:bodyPr/>
          <a:lstStyle/>
          <a:p>
            <a:fld id="{DFDF98CC-160E-494C-8C3C-8CDC5FA257DE}" type="slidenum">
              <a:rPr lang="en-US" smtClean="0"/>
              <a:t>14</a:t>
            </a:fld>
            <a:endParaRPr lang="en-US"/>
          </a:p>
        </p:txBody>
      </p:sp>
    </p:spTree>
    <p:extLst>
      <p:ext uri="{BB962C8B-B14F-4D97-AF65-F5344CB8AC3E}">
        <p14:creationId xmlns:p14="http://schemas.microsoft.com/office/powerpoint/2010/main" val="1608765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163A8-FFBF-8D40-FD58-7FDC82E166C4}"/>
              </a:ext>
            </a:extLst>
          </p:cNvPr>
          <p:cNvSpPr>
            <a:spLocks noGrp="1"/>
          </p:cNvSpPr>
          <p:nvPr>
            <p:ph type="title"/>
          </p:nvPr>
        </p:nvSpPr>
        <p:spPr/>
        <p:txBody>
          <a:bodyPr/>
          <a:lstStyle/>
          <a:p>
            <a:r>
              <a:rPr kumimoji="1" lang="en-US" altLang="zh-CN" dirty="0"/>
              <a:t>More Detail on Triplet Loss</a:t>
            </a:r>
            <a:endParaRPr kumimoji="1" lang="zh-CN" altLang="en-US" dirty="0"/>
          </a:p>
        </p:txBody>
      </p:sp>
      <p:sp>
        <p:nvSpPr>
          <p:cNvPr id="3" name="文本占位符 2">
            <a:extLst>
              <a:ext uri="{FF2B5EF4-FFF2-40B4-BE49-F238E27FC236}">
                <a16:creationId xmlns:a16="http://schemas.microsoft.com/office/drawing/2014/main" id="{1172F4F6-9489-58BF-6B9B-59AA99EEEF55}"/>
              </a:ext>
            </a:extLst>
          </p:cNvPr>
          <p:cNvSpPr>
            <a:spLocks noGrp="1"/>
          </p:cNvSpPr>
          <p:nvPr>
            <p:ph type="body" idx="1"/>
          </p:nvPr>
        </p:nvSpPr>
        <p:spPr/>
        <p:txBody>
          <a:bodyPr/>
          <a:lstStyle/>
          <a:p>
            <a:endParaRPr kumimoji="1" lang="zh-CN" altLang="en-US" dirty="0"/>
          </a:p>
        </p:txBody>
      </p:sp>
      <p:pic>
        <p:nvPicPr>
          <p:cNvPr id="9" name="内容占位符 8" descr="图形用户界面, 文本, 应用程序&#10;&#10;描述已自动生成">
            <a:extLst>
              <a:ext uri="{FF2B5EF4-FFF2-40B4-BE49-F238E27FC236}">
                <a16:creationId xmlns:a16="http://schemas.microsoft.com/office/drawing/2014/main" id="{C7955BC7-E660-0F22-D3A6-26EE222FEB0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7525" y="3131399"/>
            <a:ext cx="5019675" cy="2812940"/>
          </a:xfrm>
        </p:spPr>
      </p:pic>
      <p:sp>
        <p:nvSpPr>
          <p:cNvPr id="5" name="文本占位符 4">
            <a:extLst>
              <a:ext uri="{FF2B5EF4-FFF2-40B4-BE49-F238E27FC236}">
                <a16:creationId xmlns:a16="http://schemas.microsoft.com/office/drawing/2014/main" id="{1F9D740C-1968-75DA-5EA1-B1A0C3B28824}"/>
              </a:ext>
            </a:extLst>
          </p:cNvPr>
          <p:cNvSpPr>
            <a:spLocks noGrp="1"/>
          </p:cNvSpPr>
          <p:nvPr>
            <p:ph type="body" sz="quarter" idx="3"/>
          </p:nvPr>
        </p:nvSpPr>
        <p:spPr/>
        <p:txBody>
          <a:bodyPr/>
          <a:lstStyle/>
          <a:p>
            <a:r>
              <a:rPr kumimoji="1" lang="en-US" altLang="zh-CN" dirty="0"/>
              <a:t>Great potential of generalization ability</a:t>
            </a:r>
            <a:endParaRPr kumimoji="1" lang="zh-CN" altLang="en-US" dirty="0"/>
          </a:p>
        </p:txBody>
      </p:sp>
      <p:sp>
        <p:nvSpPr>
          <p:cNvPr id="7" name="灯片编号占位符 6">
            <a:extLst>
              <a:ext uri="{FF2B5EF4-FFF2-40B4-BE49-F238E27FC236}">
                <a16:creationId xmlns:a16="http://schemas.microsoft.com/office/drawing/2014/main" id="{91D0922A-C9F4-B712-2F67-42FE737907B4}"/>
              </a:ext>
            </a:extLst>
          </p:cNvPr>
          <p:cNvSpPr>
            <a:spLocks noGrp="1"/>
          </p:cNvSpPr>
          <p:nvPr>
            <p:ph type="sldNum" sz="quarter" idx="12"/>
          </p:nvPr>
        </p:nvSpPr>
        <p:spPr/>
        <p:txBody>
          <a:bodyPr/>
          <a:lstStyle/>
          <a:p>
            <a:fld id="{DFDF98CC-160E-494C-8C3C-8CDC5FA257DE}" type="slidenum">
              <a:rPr lang="en-US" smtClean="0"/>
              <a:t>15</a:t>
            </a:fld>
            <a:endParaRPr lang="en-US"/>
          </a:p>
        </p:txBody>
      </p:sp>
      <p:pic>
        <p:nvPicPr>
          <p:cNvPr id="15" name="内容占位符 14" descr="图示&#10;&#10;描述已自动生成">
            <a:extLst>
              <a:ext uri="{FF2B5EF4-FFF2-40B4-BE49-F238E27FC236}">
                <a16:creationId xmlns:a16="http://schemas.microsoft.com/office/drawing/2014/main" id="{C159BB8D-21B4-9F90-EC98-CE9697ABF49C}"/>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662738" y="3866421"/>
            <a:ext cx="5021262" cy="1342895"/>
          </a:xfrm>
        </p:spPr>
      </p:pic>
    </p:spTree>
    <p:extLst>
      <p:ext uri="{BB962C8B-B14F-4D97-AF65-F5344CB8AC3E}">
        <p14:creationId xmlns:p14="http://schemas.microsoft.com/office/powerpoint/2010/main" val="2771635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AE1FB1-BC13-0255-9B9D-435B47794AA8}"/>
              </a:ext>
            </a:extLst>
          </p:cNvPr>
          <p:cNvSpPr>
            <a:spLocks noGrp="1"/>
          </p:cNvSpPr>
          <p:nvPr>
            <p:ph type="ctrTitle"/>
          </p:nvPr>
        </p:nvSpPr>
        <p:spPr>
          <a:xfrm>
            <a:off x="521207" y="978408"/>
            <a:ext cx="11208677" cy="722573"/>
          </a:xfrm>
        </p:spPr>
        <p:txBody>
          <a:bodyPr anchor="t">
            <a:normAutofit/>
          </a:bodyPr>
          <a:lstStyle/>
          <a:p>
            <a:r>
              <a:rPr lang="en-US" sz="3200" dirty="0"/>
              <a:t>Significance of AI-Powered Facial Recognition</a:t>
            </a:r>
          </a:p>
        </p:txBody>
      </p:sp>
      <p:sp>
        <p:nvSpPr>
          <p:cNvPr id="3" name="Subtitle 2">
            <a:extLst>
              <a:ext uri="{FF2B5EF4-FFF2-40B4-BE49-F238E27FC236}">
                <a16:creationId xmlns:a16="http://schemas.microsoft.com/office/drawing/2014/main" id="{79F42B39-AC51-FA8A-E504-DA2C55888D2F}"/>
              </a:ext>
            </a:extLst>
          </p:cNvPr>
          <p:cNvSpPr>
            <a:spLocks noGrp="1"/>
          </p:cNvSpPr>
          <p:nvPr>
            <p:ph type="subTitle" idx="1"/>
          </p:nvPr>
        </p:nvSpPr>
        <p:spPr>
          <a:xfrm>
            <a:off x="1214051" y="2089651"/>
            <a:ext cx="5206414" cy="2120608"/>
          </a:xfrm>
        </p:spPr>
        <p:txBody>
          <a:bodyPr anchor="t">
            <a:noAutofit/>
          </a:bodyPr>
          <a:lstStyle/>
          <a:p>
            <a:pPr marL="342900" indent="-342900" algn="l">
              <a:buFont typeface="Arial" panose="020B0604020202020204" pitchFamily="34" charset="0"/>
              <a:buChar char="•"/>
            </a:pPr>
            <a:r>
              <a:rPr lang="en-US" sz="1800" b="1" i="0" dirty="0">
                <a:solidFill>
                  <a:srgbClr val="374151"/>
                </a:solidFill>
                <a:effectLst/>
                <a:latin typeface="Söhne"/>
              </a:rPr>
              <a:t>Enables non-invasive, ethical individual identification</a:t>
            </a:r>
          </a:p>
          <a:p>
            <a:pPr marL="342900" indent="-342900" algn="l">
              <a:buFont typeface="Arial" panose="020B0604020202020204" pitchFamily="34" charset="0"/>
              <a:buChar char="•"/>
            </a:pPr>
            <a:r>
              <a:rPr lang="en-US" sz="1800" b="1" i="0" dirty="0">
                <a:solidFill>
                  <a:srgbClr val="374151"/>
                </a:solidFill>
                <a:latin typeface="Söhne"/>
              </a:rPr>
              <a:t>A</a:t>
            </a:r>
            <a:r>
              <a:rPr lang="en-US" sz="1800" b="1" i="0" dirty="0">
                <a:solidFill>
                  <a:srgbClr val="374151"/>
                </a:solidFill>
                <a:effectLst/>
                <a:latin typeface="Söhne"/>
              </a:rPr>
              <a:t>ccurate, consistent, and long-term data collection and analysis</a:t>
            </a:r>
            <a:endParaRPr lang="en-US" sz="1800" b="0" i="0" dirty="0">
              <a:solidFill>
                <a:srgbClr val="374151"/>
              </a:solidFill>
              <a:effectLst/>
              <a:latin typeface="Söhne"/>
            </a:endParaRPr>
          </a:p>
          <a:p>
            <a:pPr marL="342900" indent="-342900" algn="l">
              <a:buFont typeface="Arial" panose="020B0604020202020204" pitchFamily="34" charset="0"/>
              <a:buChar char="•"/>
            </a:pPr>
            <a:r>
              <a:rPr lang="en-US" sz="1800" b="1" i="0" dirty="0">
                <a:solidFill>
                  <a:srgbClr val="374151"/>
                </a:solidFill>
                <a:effectLst/>
                <a:latin typeface="Söhne"/>
              </a:rPr>
              <a:t>Enhanced safety and efficiency in large-scale research efforts</a:t>
            </a:r>
            <a:endParaRPr lang="en-US" sz="1800" b="0" i="0" dirty="0">
              <a:solidFill>
                <a:srgbClr val="374151"/>
              </a:solidFill>
              <a:effectLst/>
              <a:latin typeface="Söhne"/>
            </a:endParaRPr>
          </a:p>
          <a:p>
            <a:pPr marL="342900" indent="-342900">
              <a:buFont typeface="Arial" panose="020B0604020202020204" pitchFamily="34" charset="0"/>
              <a:buChar char="•"/>
            </a:pPr>
            <a:endParaRPr lang="en-US" sz="1800" dirty="0"/>
          </a:p>
        </p:txBody>
      </p:sp>
      <p:sp>
        <p:nvSpPr>
          <p:cNvPr id="10" name="Rectangle 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625"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FD02DB-235B-4110-B02D-513059B2E585}"/>
              </a:ext>
            </a:extLst>
          </p:cNvPr>
          <p:cNvSpPr txBox="1"/>
          <p:nvPr/>
        </p:nvSpPr>
        <p:spPr>
          <a:xfrm>
            <a:off x="961777" y="1700981"/>
            <a:ext cx="4168877" cy="400110"/>
          </a:xfrm>
          <a:prstGeom prst="rect">
            <a:avLst/>
          </a:prstGeom>
          <a:noFill/>
        </p:spPr>
        <p:txBody>
          <a:bodyPr wrap="square" rtlCol="0">
            <a:spAutoFit/>
          </a:bodyPr>
          <a:lstStyle/>
          <a:p>
            <a:r>
              <a:rPr lang="en-US" sz="2000" b="1" dirty="0"/>
              <a:t>Uses:</a:t>
            </a:r>
          </a:p>
        </p:txBody>
      </p:sp>
      <p:sp>
        <p:nvSpPr>
          <p:cNvPr id="5" name="TextBox 4">
            <a:extLst>
              <a:ext uri="{FF2B5EF4-FFF2-40B4-BE49-F238E27FC236}">
                <a16:creationId xmlns:a16="http://schemas.microsoft.com/office/drawing/2014/main" id="{9EA70308-BA9B-BC21-DECB-8446C17F4FE8}"/>
              </a:ext>
            </a:extLst>
          </p:cNvPr>
          <p:cNvSpPr txBox="1"/>
          <p:nvPr/>
        </p:nvSpPr>
        <p:spPr>
          <a:xfrm>
            <a:off x="961777" y="4398874"/>
            <a:ext cx="4976799" cy="400110"/>
          </a:xfrm>
          <a:prstGeom prst="rect">
            <a:avLst/>
          </a:prstGeom>
          <a:noFill/>
        </p:spPr>
        <p:txBody>
          <a:bodyPr wrap="square" rtlCol="0">
            <a:spAutoFit/>
          </a:bodyPr>
          <a:lstStyle/>
          <a:p>
            <a:r>
              <a:rPr lang="en-US" sz="2000" b="1" dirty="0"/>
              <a:t>Challenges of Facial Recognition</a:t>
            </a:r>
          </a:p>
        </p:txBody>
      </p:sp>
      <p:sp>
        <p:nvSpPr>
          <p:cNvPr id="6" name="Subtitle 2">
            <a:extLst>
              <a:ext uri="{FF2B5EF4-FFF2-40B4-BE49-F238E27FC236}">
                <a16:creationId xmlns:a16="http://schemas.microsoft.com/office/drawing/2014/main" id="{D8E3E87B-EA2C-1067-E36B-F71FDBFEAA99}"/>
              </a:ext>
            </a:extLst>
          </p:cNvPr>
          <p:cNvSpPr txBox="1">
            <a:spLocks/>
          </p:cNvSpPr>
          <p:nvPr/>
        </p:nvSpPr>
        <p:spPr>
          <a:xfrm>
            <a:off x="1214051" y="4897913"/>
            <a:ext cx="5206414" cy="212060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1800" b="1" i="0" dirty="0">
                <a:solidFill>
                  <a:srgbClr val="374151"/>
                </a:solidFill>
                <a:latin typeface="Söhne"/>
              </a:rPr>
              <a:t>Quality data collection</a:t>
            </a:r>
          </a:p>
          <a:p>
            <a:pPr marL="342900" indent="-342900">
              <a:buFont typeface="Arial" panose="020B0604020202020204" pitchFamily="34" charset="0"/>
              <a:buChar char="•"/>
            </a:pPr>
            <a:r>
              <a:rPr lang="en-US" sz="1800" b="1" i="0" dirty="0">
                <a:solidFill>
                  <a:srgbClr val="374151"/>
                </a:solidFill>
                <a:latin typeface="Söhne"/>
              </a:rPr>
              <a:t>Differentiating individuals with closely resembling facial features</a:t>
            </a:r>
          </a:p>
          <a:p>
            <a:pPr marL="342900" indent="-342900">
              <a:buFont typeface="Arial" panose="020B0604020202020204" pitchFamily="34" charset="0"/>
              <a:buChar char="•"/>
            </a:pPr>
            <a:r>
              <a:rPr lang="en-US" sz="1800" b="1" i="0" dirty="0">
                <a:solidFill>
                  <a:srgbClr val="374151"/>
                </a:solidFill>
                <a:latin typeface="Söhne"/>
              </a:rPr>
              <a:t>Technological constraints and biases</a:t>
            </a:r>
            <a:endParaRPr lang="en-US" sz="1800" dirty="0"/>
          </a:p>
        </p:txBody>
      </p:sp>
      <p:pic>
        <p:nvPicPr>
          <p:cNvPr id="9" name="Picture 8" descr="A cheetah walking in grass&#10;&#10;Description automatically generated">
            <a:extLst>
              <a:ext uri="{FF2B5EF4-FFF2-40B4-BE49-F238E27FC236}">
                <a16:creationId xmlns:a16="http://schemas.microsoft.com/office/drawing/2014/main" id="{54997EC3-2D4E-C621-EF13-C352E56F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446" y="1828570"/>
            <a:ext cx="3276951" cy="2187949"/>
          </a:xfrm>
          <a:prstGeom prst="rect">
            <a:avLst/>
          </a:prstGeom>
        </p:spPr>
      </p:pic>
      <p:pic>
        <p:nvPicPr>
          <p:cNvPr id="12" name="Picture 11" descr="A cheetah in the grass&#10;&#10;Description automatically generated">
            <a:extLst>
              <a:ext uri="{FF2B5EF4-FFF2-40B4-BE49-F238E27FC236}">
                <a16:creationId xmlns:a16="http://schemas.microsoft.com/office/drawing/2014/main" id="{C067154E-7AFD-449C-1606-907F76863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901" y="4254818"/>
            <a:ext cx="2144040" cy="2120608"/>
          </a:xfrm>
          <a:prstGeom prst="rect">
            <a:avLst/>
          </a:prstGeom>
        </p:spPr>
      </p:pic>
      <p:sp>
        <p:nvSpPr>
          <p:cNvPr id="16" name="Slide Number Placeholder 15">
            <a:extLst>
              <a:ext uri="{FF2B5EF4-FFF2-40B4-BE49-F238E27FC236}">
                <a16:creationId xmlns:a16="http://schemas.microsoft.com/office/drawing/2014/main" id="{21F6CF47-DEF7-C510-70F5-F21F5FA8411C}"/>
              </a:ext>
            </a:extLst>
          </p:cNvPr>
          <p:cNvSpPr>
            <a:spLocks noGrp="1"/>
          </p:cNvSpPr>
          <p:nvPr>
            <p:ph type="sldNum" sz="quarter" idx="12"/>
          </p:nvPr>
        </p:nvSpPr>
        <p:spPr/>
        <p:txBody>
          <a:bodyPr/>
          <a:lstStyle/>
          <a:p>
            <a:fld id="{DFDF98CC-160E-494C-8C3C-8CDC5FA257DE}" type="slidenum">
              <a:rPr lang="en-US" smtClean="0"/>
              <a:t>2</a:t>
            </a:fld>
            <a:endParaRPr lang="en-US" dirty="0"/>
          </a:p>
        </p:txBody>
      </p:sp>
    </p:spTree>
    <p:extLst>
      <p:ext uri="{BB962C8B-B14F-4D97-AF65-F5344CB8AC3E}">
        <p14:creationId xmlns:p14="http://schemas.microsoft.com/office/powerpoint/2010/main" val="157704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4F65E1-88D4-70C6-93E3-8CD9ED185DC9}"/>
              </a:ext>
            </a:extLst>
          </p:cNvPr>
          <p:cNvSpPr>
            <a:spLocks noGrp="1"/>
          </p:cNvSpPr>
          <p:nvPr>
            <p:ph type="title"/>
          </p:nvPr>
        </p:nvSpPr>
        <p:spPr>
          <a:xfrm>
            <a:off x="517871" y="978408"/>
            <a:ext cx="7151290" cy="2591969"/>
          </a:xfrm>
        </p:spPr>
        <p:txBody>
          <a:bodyPr vert="horz" lIns="91440" tIns="45720" rIns="91440" bIns="45720" rtlCol="0" anchor="t">
            <a:normAutofit/>
          </a:bodyPr>
          <a:lstStyle/>
          <a:p>
            <a:r>
              <a:rPr lang="en-US" sz="5400" dirty="0"/>
              <a:t>Previous Applications</a:t>
            </a:r>
          </a:p>
        </p:txBody>
      </p:sp>
      <p:sp>
        <p:nvSpPr>
          <p:cNvPr id="4" name="Text Placeholder 3">
            <a:extLst>
              <a:ext uri="{FF2B5EF4-FFF2-40B4-BE49-F238E27FC236}">
                <a16:creationId xmlns:a16="http://schemas.microsoft.com/office/drawing/2014/main" id="{2B27F316-7122-63E9-3290-30E2211909DB}"/>
              </a:ext>
            </a:extLst>
          </p:cNvPr>
          <p:cNvSpPr>
            <a:spLocks noGrp="1"/>
          </p:cNvSpPr>
          <p:nvPr>
            <p:ph type="body" sz="half" idx="2"/>
          </p:nvPr>
        </p:nvSpPr>
        <p:spPr>
          <a:xfrm>
            <a:off x="978077" y="2274391"/>
            <a:ext cx="9739084" cy="3408653"/>
          </a:xfrm>
        </p:spPr>
        <p:txBody>
          <a:bodyPr vert="horz" lIns="91440" tIns="45720" rIns="91440" bIns="45720" rtlCol="0" anchor="t">
            <a:normAutofit/>
          </a:bodyPr>
          <a:lstStyle/>
          <a:p>
            <a:pPr marL="342900" indent="-342900">
              <a:lnSpc>
                <a:spcPct val="100000"/>
              </a:lnSpc>
              <a:buFont typeface="Arial" panose="020B0604020202020204" pitchFamily="34" charset="0"/>
              <a:buChar char="•"/>
            </a:pPr>
            <a:r>
              <a:rPr lang="en-US" sz="1600" b="1" i="0" dirty="0" err="1">
                <a:effectLst/>
                <a:latin typeface="Söhne"/>
              </a:rPr>
              <a:t>LemurFaceID</a:t>
            </a:r>
            <a:r>
              <a:rPr lang="en-US" sz="1600" b="0" i="0" dirty="0">
                <a:solidFill>
                  <a:srgbClr val="374151"/>
                </a:solidFill>
                <a:effectLst/>
                <a:latin typeface="Söhne"/>
              </a:rPr>
              <a:t>: A face recognition system designed for lemurs, employing a CNN to extract facial features and compare them for identification.</a:t>
            </a:r>
          </a:p>
          <a:p>
            <a:pPr>
              <a:lnSpc>
                <a:spcPct val="100000"/>
              </a:lnSpc>
            </a:pPr>
            <a:endParaRPr lang="en-US" sz="1600" i="0" dirty="0">
              <a:solidFill>
                <a:srgbClr val="374151"/>
              </a:solidFill>
              <a:latin typeface="Söhne"/>
            </a:endParaRPr>
          </a:p>
          <a:p>
            <a:pPr>
              <a:lnSpc>
                <a:spcPct val="100000"/>
              </a:lnSpc>
            </a:pPr>
            <a:endParaRPr lang="en-US" sz="1600" i="0" dirty="0">
              <a:solidFill>
                <a:srgbClr val="374151"/>
              </a:solidFill>
              <a:latin typeface="Söhne"/>
            </a:endParaRPr>
          </a:p>
          <a:p>
            <a:pPr>
              <a:lnSpc>
                <a:spcPct val="100000"/>
              </a:lnSpc>
            </a:pPr>
            <a:endParaRPr lang="en-US" sz="1600" b="0" i="0" dirty="0">
              <a:solidFill>
                <a:srgbClr val="374151"/>
              </a:solidFill>
              <a:effectLst/>
              <a:latin typeface="Söhne"/>
            </a:endParaRPr>
          </a:p>
          <a:p>
            <a:pPr marL="342900" indent="-342900">
              <a:lnSpc>
                <a:spcPct val="100000"/>
              </a:lnSpc>
              <a:buFont typeface="Arial" panose="020B0604020202020204" pitchFamily="34" charset="0"/>
              <a:buChar char="•"/>
            </a:pPr>
            <a:r>
              <a:rPr lang="en-US" sz="1600" b="1" i="0" dirty="0" err="1">
                <a:effectLst/>
                <a:latin typeface="Söhne"/>
              </a:rPr>
              <a:t>CattleFaceRec</a:t>
            </a:r>
            <a:r>
              <a:rPr lang="en-US" sz="1600" b="0" i="0" dirty="0">
                <a:solidFill>
                  <a:srgbClr val="374151"/>
                </a:solidFill>
                <a:effectLst/>
                <a:latin typeface="Söhne"/>
              </a:rPr>
              <a:t>: Implementing facial recognition for cattle, aiding in individual animal tracking and management in farms.</a:t>
            </a:r>
          </a:p>
          <a:p>
            <a:pPr marL="342900" indent="-342900">
              <a:lnSpc>
                <a:spcPct val="100000"/>
              </a:lnSpc>
              <a:buFont typeface="Arial" panose="020B0604020202020204" pitchFamily="34" charset="0"/>
              <a:buChar char="•"/>
            </a:pPr>
            <a:endParaRPr lang="en-US" sz="1600" dirty="0"/>
          </a:p>
        </p:txBody>
      </p:sp>
      <p:sp>
        <p:nvSpPr>
          <p:cNvPr id="16" name="Rectangle 15">
            <a:extLst>
              <a:ext uri="{FF2B5EF4-FFF2-40B4-BE49-F238E27FC236}">
                <a16:creationId xmlns:a16="http://schemas.microsoft.com/office/drawing/2014/main" id="{AACEB7BF-F8E5-4078-97E4-4276495F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301BA4-10E6-44CC-9EEC-727EDF3BC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940BF96A-946C-8826-B206-D14EF5F43C0F}"/>
              </a:ext>
            </a:extLst>
          </p:cNvPr>
          <p:cNvSpPr>
            <a:spLocks noGrp="1"/>
          </p:cNvSpPr>
          <p:nvPr>
            <p:ph type="sldNum" sz="quarter" idx="12"/>
          </p:nvPr>
        </p:nvSpPr>
        <p:spPr/>
        <p:txBody>
          <a:bodyPr/>
          <a:lstStyle/>
          <a:p>
            <a:fld id="{DFDF98CC-160E-494C-8C3C-8CDC5FA257DE}" type="slidenum">
              <a:rPr lang="en-US" smtClean="0"/>
              <a:t>3</a:t>
            </a:fld>
            <a:endParaRPr lang="en-US"/>
          </a:p>
        </p:txBody>
      </p:sp>
    </p:spTree>
    <p:extLst>
      <p:ext uri="{BB962C8B-B14F-4D97-AF65-F5344CB8AC3E}">
        <p14:creationId xmlns:p14="http://schemas.microsoft.com/office/powerpoint/2010/main" val="250288499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4F65E1-88D4-70C6-93E3-8CD9ED185DC9}"/>
              </a:ext>
            </a:extLst>
          </p:cNvPr>
          <p:cNvSpPr>
            <a:spLocks noGrp="1"/>
          </p:cNvSpPr>
          <p:nvPr>
            <p:ph type="title"/>
          </p:nvPr>
        </p:nvSpPr>
        <p:spPr>
          <a:xfrm>
            <a:off x="517871" y="978408"/>
            <a:ext cx="5037174" cy="2591969"/>
          </a:xfrm>
        </p:spPr>
        <p:txBody>
          <a:bodyPr vert="horz" lIns="91440" tIns="45720" rIns="91440" bIns="45720" rtlCol="0" anchor="t">
            <a:normAutofit/>
          </a:bodyPr>
          <a:lstStyle/>
          <a:p>
            <a:r>
              <a:rPr lang="en-US" sz="5400" dirty="0"/>
              <a:t>Data</a:t>
            </a:r>
          </a:p>
        </p:txBody>
      </p:sp>
      <p:sp>
        <p:nvSpPr>
          <p:cNvPr id="4" name="Text Placeholder 3">
            <a:extLst>
              <a:ext uri="{FF2B5EF4-FFF2-40B4-BE49-F238E27FC236}">
                <a16:creationId xmlns:a16="http://schemas.microsoft.com/office/drawing/2014/main" id="{2B27F316-7122-63E9-3290-30E2211909DB}"/>
              </a:ext>
            </a:extLst>
          </p:cNvPr>
          <p:cNvSpPr>
            <a:spLocks noGrp="1"/>
          </p:cNvSpPr>
          <p:nvPr>
            <p:ph type="body" sz="half" idx="2"/>
          </p:nvPr>
        </p:nvSpPr>
        <p:spPr>
          <a:xfrm>
            <a:off x="978077" y="2274392"/>
            <a:ext cx="5019418" cy="1724029"/>
          </a:xfrm>
        </p:spPr>
        <p:txBody>
          <a:bodyPr vert="horz" lIns="91440" tIns="45720" rIns="91440" bIns="45720" rtlCol="0" anchor="t">
            <a:normAutofit/>
          </a:bodyPr>
          <a:lstStyle/>
          <a:p>
            <a:pPr marL="342900" indent="-342900">
              <a:lnSpc>
                <a:spcPct val="100000"/>
              </a:lnSpc>
              <a:buFont typeface="Arial" panose="020B0604020202020204" pitchFamily="34" charset="0"/>
              <a:buChar char="•"/>
            </a:pPr>
            <a:r>
              <a:rPr lang="en-US" sz="2200" dirty="0"/>
              <a:t>Videos ranging from 3-50 seconds. (One per cheetah)</a:t>
            </a:r>
          </a:p>
          <a:p>
            <a:pPr marL="342900" indent="-342900">
              <a:lnSpc>
                <a:spcPct val="100000"/>
              </a:lnSpc>
              <a:buFont typeface="Arial" panose="020B0604020202020204" pitchFamily="34" charset="0"/>
              <a:buChar char="•"/>
            </a:pPr>
            <a:r>
              <a:rPr lang="en-US" sz="2200" dirty="0"/>
              <a:t>5 Cheetahs</a:t>
            </a:r>
          </a:p>
        </p:txBody>
      </p:sp>
      <p:sp>
        <p:nvSpPr>
          <p:cNvPr id="16" name="Rectangle 15">
            <a:extLst>
              <a:ext uri="{FF2B5EF4-FFF2-40B4-BE49-F238E27FC236}">
                <a16:creationId xmlns:a16="http://schemas.microsoft.com/office/drawing/2014/main" id="{AACEB7BF-F8E5-4078-97E4-4276495F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heetah D">
            <a:hlinkClick r:id="" action="ppaction://media"/>
            <a:extLst>
              <a:ext uri="{FF2B5EF4-FFF2-40B4-BE49-F238E27FC236}">
                <a16:creationId xmlns:a16="http://schemas.microsoft.com/office/drawing/2014/main" id="{312D8FEF-2C79-0ECD-401E-2F0C238DCF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42237" y="657369"/>
            <a:ext cx="3068145" cy="54303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a:extLst>
              <a:ext uri="{FF2B5EF4-FFF2-40B4-BE49-F238E27FC236}">
                <a16:creationId xmlns:a16="http://schemas.microsoft.com/office/drawing/2014/main" id="{C0301BA4-10E6-44CC-9EEC-727EDF3BC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heetah walking on a dirt path&#10;&#10;Description automatically generated">
            <a:extLst>
              <a:ext uri="{FF2B5EF4-FFF2-40B4-BE49-F238E27FC236}">
                <a16:creationId xmlns:a16="http://schemas.microsoft.com/office/drawing/2014/main" id="{26D3AD4B-8132-22B4-8AAC-A310646441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2593" y="4290626"/>
            <a:ext cx="1279780" cy="2275164"/>
          </a:xfrm>
          <a:prstGeom prst="rect">
            <a:avLst/>
          </a:prstGeom>
        </p:spPr>
      </p:pic>
      <p:pic>
        <p:nvPicPr>
          <p:cNvPr id="9" name="Picture 8" descr="A cheetah walking on a dirt road&#10;&#10;Description automatically generated">
            <a:extLst>
              <a:ext uri="{FF2B5EF4-FFF2-40B4-BE49-F238E27FC236}">
                <a16:creationId xmlns:a16="http://schemas.microsoft.com/office/drawing/2014/main" id="{03384C52-C502-800A-8CC2-DA97AEEF50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7887" y="4295129"/>
            <a:ext cx="1279780" cy="2275165"/>
          </a:xfrm>
          <a:prstGeom prst="rect">
            <a:avLst/>
          </a:prstGeom>
        </p:spPr>
      </p:pic>
      <p:pic>
        <p:nvPicPr>
          <p:cNvPr id="13" name="Picture 12" descr="A cheetah standing on a dirt path&#10;&#10;Description automatically generated">
            <a:extLst>
              <a:ext uri="{FF2B5EF4-FFF2-40B4-BE49-F238E27FC236}">
                <a16:creationId xmlns:a16="http://schemas.microsoft.com/office/drawing/2014/main" id="{78764671-F9AD-C2B8-2A57-2E73084C2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870" y="4297437"/>
            <a:ext cx="1278482" cy="2272857"/>
          </a:xfrm>
          <a:prstGeom prst="rect">
            <a:avLst/>
          </a:prstGeom>
        </p:spPr>
      </p:pic>
      <p:sp>
        <p:nvSpPr>
          <p:cNvPr id="19" name="TextBox 18">
            <a:extLst>
              <a:ext uri="{FF2B5EF4-FFF2-40B4-BE49-F238E27FC236}">
                <a16:creationId xmlns:a16="http://schemas.microsoft.com/office/drawing/2014/main" id="{13A9FAC5-C235-6A02-FB5A-69398A07253D}"/>
              </a:ext>
            </a:extLst>
          </p:cNvPr>
          <p:cNvSpPr txBox="1"/>
          <p:nvPr/>
        </p:nvSpPr>
        <p:spPr>
          <a:xfrm>
            <a:off x="7786410" y="6251582"/>
            <a:ext cx="2772697" cy="369332"/>
          </a:xfrm>
          <a:prstGeom prst="rect">
            <a:avLst/>
          </a:prstGeom>
          <a:noFill/>
        </p:spPr>
        <p:txBody>
          <a:bodyPr wrap="square" rtlCol="0">
            <a:spAutoFit/>
          </a:bodyPr>
          <a:lstStyle/>
          <a:p>
            <a:r>
              <a:rPr lang="en-US" dirty="0"/>
              <a:t>Source: Wilson </a:t>
            </a:r>
            <a:r>
              <a:rPr lang="en-US" dirty="0" err="1"/>
              <a:t>Meingati</a:t>
            </a:r>
            <a:endParaRPr lang="en-US" dirty="0"/>
          </a:p>
        </p:txBody>
      </p:sp>
      <p:sp>
        <p:nvSpPr>
          <p:cNvPr id="20" name="Slide Number Placeholder 19">
            <a:extLst>
              <a:ext uri="{FF2B5EF4-FFF2-40B4-BE49-F238E27FC236}">
                <a16:creationId xmlns:a16="http://schemas.microsoft.com/office/drawing/2014/main" id="{138E8A82-2440-4B1F-9608-D79260CF6D9A}"/>
              </a:ext>
            </a:extLst>
          </p:cNvPr>
          <p:cNvSpPr>
            <a:spLocks noGrp="1"/>
          </p:cNvSpPr>
          <p:nvPr>
            <p:ph type="sldNum" sz="quarter" idx="12"/>
          </p:nvPr>
        </p:nvSpPr>
        <p:spPr/>
        <p:txBody>
          <a:bodyPr/>
          <a:lstStyle/>
          <a:p>
            <a:fld id="{DFDF98CC-160E-494C-8C3C-8CDC5FA257DE}" type="slidenum">
              <a:rPr lang="en-US" smtClean="0"/>
              <a:t>4</a:t>
            </a:fld>
            <a:endParaRPr lang="en-US"/>
          </a:p>
        </p:txBody>
      </p:sp>
    </p:spTree>
    <p:extLst>
      <p:ext uri="{BB962C8B-B14F-4D97-AF65-F5344CB8AC3E}">
        <p14:creationId xmlns:p14="http://schemas.microsoft.com/office/powerpoint/2010/main" val="22943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5EFA-40EF-A4AF-32C2-C5FF3E60F16A}"/>
              </a:ext>
            </a:extLst>
          </p:cNvPr>
          <p:cNvSpPr>
            <a:spLocks noGrp="1"/>
          </p:cNvSpPr>
          <p:nvPr>
            <p:ph type="title"/>
          </p:nvPr>
        </p:nvSpPr>
        <p:spPr/>
        <p:txBody>
          <a:bodyPr/>
          <a:lstStyle/>
          <a:p>
            <a:r>
              <a:rPr lang="en-US" dirty="0"/>
              <a:t>Face Extraction </a:t>
            </a:r>
          </a:p>
        </p:txBody>
      </p:sp>
      <p:sp>
        <p:nvSpPr>
          <p:cNvPr id="10" name="Content Placeholder 9">
            <a:extLst>
              <a:ext uri="{FF2B5EF4-FFF2-40B4-BE49-F238E27FC236}">
                <a16:creationId xmlns:a16="http://schemas.microsoft.com/office/drawing/2014/main" id="{42F1B856-D330-E61F-F664-74B1384B5085}"/>
              </a:ext>
            </a:extLst>
          </p:cNvPr>
          <p:cNvSpPr>
            <a:spLocks noGrp="1"/>
          </p:cNvSpPr>
          <p:nvPr>
            <p:ph sz="half" idx="2"/>
          </p:nvPr>
        </p:nvSpPr>
        <p:spPr>
          <a:xfrm>
            <a:off x="920993" y="2051175"/>
            <a:ext cx="3867317" cy="3322895"/>
          </a:xfrm>
        </p:spPr>
        <p:txBody>
          <a:bodyPr/>
          <a:lstStyle/>
          <a:p>
            <a:pPr marL="342900" indent="-342900">
              <a:buFont typeface="Arial" panose="020B0604020202020204" pitchFamily="34" charset="0"/>
              <a:buChar char="•"/>
            </a:pPr>
            <a:r>
              <a:rPr lang="en-US" dirty="0"/>
              <a:t>Trained on </a:t>
            </a:r>
            <a:r>
              <a:rPr lang="en-US" b="1" i="0" dirty="0">
                <a:solidFill>
                  <a:srgbClr val="000000"/>
                </a:solidFill>
                <a:effectLst/>
                <a:latin typeface="Inter"/>
              </a:rPr>
              <a:t>Roboflow 3.0 Instance Segmentation</a:t>
            </a:r>
          </a:p>
          <a:p>
            <a:pPr marL="342900" indent="-342900">
              <a:buFont typeface="Arial" panose="020B0604020202020204" pitchFamily="34" charset="0"/>
              <a:buChar char="•"/>
            </a:pPr>
            <a:r>
              <a:rPr lang="en-US" b="1" dirty="0">
                <a:solidFill>
                  <a:srgbClr val="000000"/>
                </a:solidFill>
                <a:latin typeface="Inter"/>
              </a:rPr>
              <a:t>90.3% </a:t>
            </a:r>
            <a:r>
              <a:rPr lang="en-US" b="1" dirty="0" err="1">
                <a:solidFill>
                  <a:srgbClr val="000000"/>
                </a:solidFill>
                <a:latin typeface="Inter"/>
              </a:rPr>
              <a:t>mAP</a:t>
            </a:r>
            <a:endParaRPr lang="en-US" b="1" dirty="0"/>
          </a:p>
        </p:txBody>
      </p:sp>
      <p:pic>
        <p:nvPicPr>
          <p:cNvPr id="18" name="Picture 17" descr="A graph of loss and loss&#10;&#10;Description automatically generated">
            <a:extLst>
              <a:ext uri="{FF2B5EF4-FFF2-40B4-BE49-F238E27FC236}">
                <a16:creationId xmlns:a16="http://schemas.microsoft.com/office/drawing/2014/main" id="{F350DA5C-CD7A-CFE9-C675-95FF3B12A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6845" y="860710"/>
            <a:ext cx="2205666" cy="5703823"/>
          </a:xfrm>
          <a:prstGeom prst="rect">
            <a:avLst/>
          </a:prstGeom>
        </p:spPr>
      </p:pic>
      <p:pic>
        <p:nvPicPr>
          <p:cNvPr id="20" name="Picture 19" descr="A graph with blue dots and orange dots&#10;&#10;Description automatically generated">
            <a:extLst>
              <a:ext uri="{FF2B5EF4-FFF2-40B4-BE49-F238E27FC236}">
                <a16:creationId xmlns:a16="http://schemas.microsoft.com/office/drawing/2014/main" id="{9EE2F913-BF9C-4556-4A82-226B94EA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323" y="978119"/>
            <a:ext cx="2011201" cy="2852767"/>
          </a:xfrm>
          <a:prstGeom prst="rect">
            <a:avLst/>
          </a:prstGeom>
        </p:spPr>
      </p:pic>
      <p:pic>
        <p:nvPicPr>
          <p:cNvPr id="22" name="Picture 21" descr="A cheetah lying down on the ground&#10;&#10;Description automatically generated">
            <a:extLst>
              <a:ext uri="{FF2B5EF4-FFF2-40B4-BE49-F238E27FC236}">
                <a16:creationId xmlns:a16="http://schemas.microsoft.com/office/drawing/2014/main" id="{91F27AAC-D88C-2E9A-6241-D8A415C17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555" y="3527218"/>
            <a:ext cx="4537082" cy="3035761"/>
          </a:xfrm>
          <a:prstGeom prst="rect">
            <a:avLst/>
          </a:prstGeom>
        </p:spPr>
      </p:pic>
      <p:pic>
        <p:nvPicPr>
          <p:cNvPr id="23" name="Picture 22" descr="A monkey in a tree&#10;&#10;Description automatically generated">
            <a:extLst>
              <a:ext uri="{FF2B5EF4-FFF2-40B4-BE49-F238E27FC236}">
                <a16:creationId xmlns:a16="http://schemas.microsoft.com/office/drawing/2014/main" id="{E4D63BEA-CFFD-ED1D-4281-742B5D8C9B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7972" y="4420204"/>
            <a:ext cx="3665538" cy="1249788"/>
          </a:xfrm>
          <a:prstGeom prst="rect">
            <a:avLst/>
          </a:prstGeom>
        </p:spPr>
      </p:pic>
      <p:sp>
        <p:nvSpPr>
          <p:cNvPr id="24" name="TextBox 23">
            <a:extLst>
              <a:ext uri="{FF2B5EF4-FFF2-40B4-BE49-F238E27FC236}">
                <a16:creationId xmlns:a16="http://schemas.microsoft.com/office/drawing/2014/main" id="{00FE456D-70CA-8218-9F73-F4EB8883D5EF}"/>
              </a:ext>
            </a:extLst>
          </p:cNvPr>
          <p:cNvSpPr txBox="1"/>
          <p:nvPr/>
        </p:nvSpPr>
        <p:spPr>
          <a:xfrm>
            <a:off x="6123003" y="5695215"/>
            <a:ext cx="2995475" cy="369332"/>
          </a:xfrm>
          <a:prstGeom prst="rect">
            <a:avLst/>
          </a:prstGeom>
          <a:noFill/>
        </p:spPr>
        <p:txBody>
          <a:bodyPr wrap="square" rtlCol="0">
            <a:spAutoFit/>
          </a:bodyPr>
          <a:lstStyle/>
          <a:p>
            <a:r>
              <a:rPr lang="en-US" dirty="0"/>
              <a:t>Source: </a:t>
            </a:r>
            <a:r>
              <a:rPr lang="en-US" sz="1800" b="0" i="0" dirty="0">
                <a:effectLst/>
              </a:rPr>
              <a:t>Crouse, David, et al</a:t>
            </a:r>
            <a:r>
              <a:rPr lang="en-US" dirty="0"/>
              <a:t>   </a:t>
            </a:r>
          </a:p>
        </p:txBody>
      </p:sp>
      <p:sp>
        <p:nvSpPr>
          <p:cNvPr id="25" name="Slide Number Placeholder 24">
            <a:extLst>
              <a:ext uri="{FF2B5EF4-FFF2-40B4-BE49-F238E27FC236}">
                <a16:creationId xmlns:a16="http://schemas.microsoft.com/office/drawing/2014/main" id="{81CC7063-731E-CAD0-00AB-D9C38E006212}"/>
              </a:ext>
            </a:extLst>
          </p:cNvPr>
          <p:cNvSpPr>
            <a:spLocks noGrp="1"/>
          </p:cNvSpPr>
          <p:nvPr>
            <p:ph type="sldNum" sz="quarter" idx="12"/>
          </p:nvPr>
        </p:nvSpPr>
        <p:spPr/>
        <p:txBody>
          <a:bodyPr/>
          <a:lstStyle/>
          <a:p>
            <a:fld id="{DFDF98CC-160E-494C-8C3C-8CDC5FA257DE}" type="slidenum">
              <a:rPr lang="en-US" smtClean="0"/>
              <a:t>5</a:t>
            </a:fld>
            <a:endParaRPr lang="en-US"/>
          </a:p>
        </p:txBody>
      </p:sp>
    </p:spTree>
    <p:extLst>
      <p:ext uri="{BB962C8B-B14F-4D97-AF65-F5344CB8AC3E}">
        <p14:creationId xmlns:p14="http://schemas.microsoft.com/office/powerpoint/2010/main" val="243598966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FC94-53C0-632E-F4E4-14876F80056E}"/>
              </a:ext>
            </a:extLst>
          </p:cNvPr>
          <p:cNvSpPr>
            <a:spLocks noGrp="1"/>
          </p:cNvSpPr>
          <p:nvPr>
            <p:ph type="title"/>
          </p:nvPr>
        </p:nvSpPr>
        <p:spPr/>
        <p:txBody>
          <a:bodyPr/>
          <a:lstStyle/>
          <a:p>
            <a:r>
              <a:rPr lang="en-US" dirty="0"/>
              <a:t>Data Pre-Processing</a:t>
            </a:r>
          </a:p>
        </p:txBody>
      </p:sp>
      <p:pic>
        <p:nvPicPr>
          <p:cNvPr id="8" name="Picture 7" descr="A close up of a cheetah&#10;&#10;Description automatically generated">
            <a:extLst>
              <a:ext uri="{FF2B5EF4-FFF2-40B4-BE49-F238E27FC236}">
                <a16:creationId xmlns:a16="http://schemas.microsoft.com/office/drawing/2014/main" id="{DAEAA439-3B62-8215-6C39-4581529CF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872" y="3865764"/>
            <a:ext cx="2066925" cy="2438400"/>
          </a:xfrm>
          <a:prstGeom prst="rect">
            <a:avLst/>
          </a:prstGeom>
        </p:spPr>
      </p:pic>
      <p:pic>
        <p:nvPicPr>
          <p:cNvPr id="10" name="Picture 9" descr="A close up of a cheetah&#10;&#10;Description automatically generated">
            <a:extLst>
              <a:ext uri="{FF2B5EF4-FFF2-40B4-BE49-F238E27FC236}">
                <a16:creationId xmlns:a16="http://schemas.microsoft.com/office/drawing/2014/main" id="{2DA634E1-C200-34AD-553D-C9620A150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129" y="3867451"/>
            <a:ext cx="2066925" cy="2438400"/>
          </a:xfrm>
          <a:prstGeom prst="rect">
            <a:avLst/>
          </a:prstGeom>
        </p:spPr>
      </p:pic>
      <p:pic>
        <p:nvPicPr>
          <p:cNvPr id="12" name="Picture 11" descr="A close up of a cheetah&#10;&#10;Description automatically generated">
            <a:extLst>
              <a:ext uri="{FF2B5EF4-FFF2-40B4-BE49-F238E27FC236}">
                <a16:creationId xmlns:a16="http://schemas.microsoft.com/office/drawing/2014/main" id="{7951B4BD-ED08-E696-EF5F-FB2BBD39E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347" y="3959942"/>
            <a:ext cx="1842476" cy="2344222"/>
          </a:xfrm>
          <a:prstGeom prst="rect">
            <a:avLst/>
          </a:prstGeom>
        </p:spPr>
      </p:pic>
      <p:sp>
        <p:nvSpPr>
          <p:cNvPr id="15" name="TextBox 14">
            <a:extLst>
              <a:ext uri="{FF2B5EF4-FFF2-40B4-BE49-F238E27FC236}">
                <a16:creationId xmlns:a16="http://schemas.microsoft.com/office/drawing/2014/main" id="{6A0849A1-A08C-F03F-EC76-8DEA560BE06F}"/>
              </a:ext>
            </a:extLst>
          </p:cNvPr>
          <p:cNvSpPr txBox="1"/>
          <p:nvPr/>
        </p:nvSpPr>
        <p:spPr>
          <a:xfrm>
            <a:off x="1297858" y="2051175"/>
            <a:ext cx="4876800" cy="1477328"/>
          </a:xfrm>
          <a:prstGeom prst="rect">
            <a:avLst/>
          </a:prstGeom>
          <a:noFill/>
        </p:spPr>
        <p:txBody>
          <a:bodyPr wrap="square" rtlCol="0">
            <a:spAutoFit/>
          </a:bodyPr>
          <a:lstStyle/>
          <a:p>
            <a:r>
              <a:rPr lang="en-US" dirty="0"/>
              <a:t>4x Data Augment</a:t>
            </a:r>
          </a:p>
          <a:p>
            <a:pPr marL="285750" indent="-285750">
              <a:buFont typeface="Arial" panose="020B0604020202020204" pitchFamily="34" charset="0"/>
              <a:buChar char="•"/>
            </a:pPr>
            <a:r>
              <a:rPr lang="en-US" dirty="0"/>
              <a:t>Varying brightness, JPG quality, Saturation, rotation, grayscale (Random)</a:t>
            </a:r>
          </a:p>
          <a:p>
            <a:pPr marL="285750" indent="-285750">
              <a:buFont typeface="Arial" panose="020B0604020202020204" pitchFamily="34" charset="0"/>
              <a:buChar char="•"/>
            </a:pPr>
            <a:r>
              <a:rPr lang="en-US" dirty="0"/>
              <a:t>Resize all images to 100 by 100</a:t>
            </a:r>
          </a:p>
          <a:p>
            <a:pPr marL="285750" indent="-285750">
              <a:buFont typeface="Arial" panose="020B0604020202020204" pitchFamily="34" charset="0"/>
              <a:buChar char="•"/>
            </a:pPr>
            <a:endParaRPr lang="en-US" dirty="0"/>
          </a:p>
        </p:txBody>
      </p:sp>
      <p:sp>
        <p:nvSpPr>
          <p:cNvPr id="18" name="Slide Number Placeholder 17">
            <a:extLst>
              <a:ext uri="{FF2B5EF4-FFF2-40B4-BE49-F238E27FC236}">
                <a16:creationId xmlns:a16="http://schemas.microsoft.com/office/drawing/2014/main" id="{1D222839-A431-1DD1-5F1C-CACB382DDC73}"/>
              </a:ext>
            </a:extLst>
          </p:cNvPr>
          <p:cNvSpPr>
            <a:spLocks noGrp="1"/>
          </p:cNvSpPr>
          <p:nvPr>
            <p:ph type="sldNum" sz="quarter" idx="12"/>
          </p:nvPr>
        </p:nvSpPr>
        <p:spPr/>
        <p:txBody>
          <a:bodyPr/>
          <a:lstStyle/>
          <a:p>
            <a:fld id="{DFDF98CC-160E-494C-8C3C-8CDC5FA257DE}" type="slidenum">
              <a:rPr lang="en-US" smtClean="0"/>
              <a:t>6</a:t>
            </a:fld>
            <a:endParaRPr lang="en-US"/>
          </a:p>
        </p:txBody>
      </p:sp>
    </p:spTree>
    <p:extLst>
      <p:ext uri="{BB962C8B-B14F-4D97-AF65-F5344CB8AC3E}">
        <p14:creationId xmlns:p14="http://schemas.microsoft.com/office/powerpoint/2010/main" val="208415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1FB1-BC13-0255-9B9D-435B47794AA8}"/>
              </a:ext>
            </a:extLst>
          </p:cNvPr>
          <p:cNvSpPr>
            <a:spLocks noGrp="1"/>
          </p:cNvSpPr>
          <p:nvPr>
            <p:ph type="ctrTitle"/>
          </p:nvPr>
        </p:nvSpPr>
        <p:spPr>
          <a:xfrm>
            <a:off x="521207" y="978408"/>
            <a:ext cx="11208677" cy="722573"/>
          </a:xfrm>
        </p:spPr>
        <p:txBody>
          <a:bodyPr anchor="t">
            <a:normAutofit/>
          </a:bodyPr>
          <a:lstStyle/>
          <a:p>
            <a:r>
              <a:rPr lang="en-US" sz="3200" dirty="0"/>
              <a:t>Initial Attempts</a:t>
            </a:r>
          </a:p>
        </p:txBody>
      </p:sp>
      <p:pic>
        <p:nvPicPr>
          <p:cNvPr id="1026" name="Picture 2">
            <a:extLst>
              <a:ext uri="{FF2B5EF4-FFF2-40B4-BE49-F238E27FC236}">
                <a16:creationId xmlns:a16="http://schemas.microsoft.com/office/drawing/2014/main" id="{FB2DF83A-E15F-4EFF-DC4F-FEB3F641E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16" y="2176983"/>
            <a:ext cx="4622905" cy="3322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2114F8B-99F4-8FBC-2E99-FB22FA7B3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930" y="1876714"/>
            <a:ext cx="4546474" cy="3814063"/>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15">
            <a:extLst>
              <a:ext uri="{FF2B5EF4-FFF2-40B4-BE49-F238E27FC236}">
                <a16:creationId xmlns:a16="http://schemas.microsoft.com/office/drawing/2014/main" id="{4CB2DDAE-99F9-BE95-476C-7E6DA04034F0}"/>
              </a:ext>
            </a:extLst>
          </p:cNvPr>
          <p:cNvSpPr>
            <a:spLocks noGrp="1"/>
          </p:cNvSpPr>
          <p:nvPr>
            <p:ph type="sldNum" sz="quarter" idx="12"/>
          </p:nvPr>
        </p:nvSpPr>
        <p:spPr/>
        <p:txBody>
          <a:bodyPr/>
          <a:lstStyle/>
          <a:p>
            <a:fld id="{DFDF98CC-160E-494C-8C3C-8CDC5FA257DE}" type="slidenum">
              <a:rPr lang="en-US" smtClean="0"/>
              <a:t>7</a:t>
            </a:fld>
            <a:endParaRPr lang="en-US"/>
          </a:p>
        </p:txBody>
      </p:sp>
    </p:spTree>
    <p:extLst>
      <p:ext uri="{BB962C8B-B14F-4D97-AF65-F5344CB8AC3E}">
        <p14:creationId xmlns:p14="http://schemas.microsoft.com/office/powerpoint/2010/main" val="228076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AE3B-38F3-6FA2-2F65-BAA864C8321A}"/>
              </a:ext>
            </a:extLst>
          </p:cNvPr>
          <p:cNvSpPr>
            <a:spLocks noGrp="1"/>
          </p:cNvSpPr>
          <p:nvPr>
            <p:ph type="title"/>
          </p:nvPr>
        </p:nvSpPr>
        <p:spPr>
          <a:xfrm>
            <a:off x="517869" y="978119"/>
            <a:ext cx="11674131" cy="1073056"/>
          </a:xfrm>
        </p:spPr>
        <p:txBody>
          <a:bodyPr>
            <a:normAutofit/>
          </a:bodyPr>
          <a:lstStyle/>
          <a:p>
            <a:r>
              <a:rPr lang="en-US" sz="4500" dirty="0"/>
              <a:t>Siamese Neural Network w/ Triplet Loss</a:t>
            </a:r>
          </a:p>
        </p:txBody>
      </p:sp>
      <p:pic>
        <p:nvPicPr>
          <p:cNvPr id="2050" name="Picture 2">
            <a:extLst>
              <a:ext uri="{FF2B5EF4-FFF2-40B4-BE49-F238E27FC236}">
                <a16:creationId xmlns:a16="http://schemas.microsoft.com/office/drawing/2014/main" id="{F975B0D1-2538-6772-C3FD-D3C2CBF6D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471" y="2318391"/>
            <a:ext cx="5606498" cy="39443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C3538CC-58AC-1EF3-15ED-8404544B8D06}"/>
              </a:ext>
            </a:extLst>
          </p:cNvPr>
          <p:cNvSpPr txBox="1"/>
          <p:nvPr/>
        </p:nvSpPr>
        <p:spPr>
          <a:xfrm>
            <a:off x="-2156352" y="1059747"/>
            <a:ext cx="3909848" cy="1660634"/>
          </a:xfrm>
          <a:prstGeom prst="rect">
            <a:avLst/>
          </a:prstGeom>
          <a:noFill/>
        </p:spPr>
        <p:txBody>
          <a:bodyPr wrap="square" rtlCol="0">
            <a:spAutoFit/>
          </a:bodyPr>
          <a:lstStyle/>
          <a:p>
            <a:endParaRPr lang="en-US" dirty="0"/>
          </a:p>
        </p:txBody>
      </p:sp>
      <p:pic>
        <p:nvPicPr>
          <p:cNvPr id="2052" name="Picture 4" descr="L equals the max of 0 or D(A,P) — D(A,N) + margin">
            <a:extLst>
              <a:ext uri="{FF2B5EF4-FFF2-40B4-BE49-F238E27FC236}">
                <a16:creationId xmlns:a16="http://schemas.microsoft.com/office/drawing/2014/main" id="{3C1E62DF-0A8B-D350-73BE-E88C3D6FA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3412" y="2453734"/>
            <a:ext cx="4444117" cy="26664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7A35D441-D044-B3D9-442E-EBCEC9F59F38}"/>
              </a:ext>
            </a:extLst>
          </p:cNvPr>
          <p:cNvGrpSpPr/>
          <p:nvPr/>
        </p:nvGrpSpPr>
        <p:grpSpPr>
          <a:xfrm>
            <a:off x="6963412" y="3011027"/>
            <a:ext cx="4425705" cy="1795799"/>
            <a:chOff x="1011534" y="3922669"/>
            <a:chExt cx="4425705" cy="1795799"/>
          </a:xfrm>
        </p:grpSpPr>
        <p:pic>
          <p:nvPicPr>
            <p:cNvPr id="15" name="Picture 14" descr="A close up of a cheetah&#10;&#10;Description automatically generated">
              <a:extLst>
                <a:ext uri="{FF2B5EF4-FFF2-40B4-BE49-F238E27FC236}">
                  <a16:creationId xmlns:a16="http://schemas.microsoft.com/office/drawing/2014/main" id="{8A30417C-8736-B9CE-B7EC-C5DAF797F9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534" y="3922669"/>
              <a:ext cx="4425705" cy="1426467"/>
            </a:xfrm>
            <a:prstGeom prst="rect">
              <a:avLst/>
            </a:prstGeom>
          </p:spPr>
        </p:pic>
        <p:sp>
          <p:nvSpPr>
            <p:cNvPr id="16" name="TextBox 15">
              <a:extLst>
                <a:ext uri="{FF2B5EF4-FFF2-40B4-BE49-F238E27FC236}">
                  <a16:creationId xmlns:a16="http://schemas.microsoft.com/office/drawing/2014/main" id="{239B5FC2-AD7E-E947-BEB1-DBF1DDE5621C}"/>
                </a:ext>
              </a:extLst>
            </p:cNvPr>
            <p:cNvSpPr txBox="1"/>
            <p:nvPr/>
          </p:nvSpPr>
          <p:spPr>
            <a:xfrm>
              <a:off x="1301320" y="5349136"/>
              <a:ext cx="904352" cy="369332"/>
            </a:xfrm>
            <a:prstGeom prst="rect">
              <a:avLst/>
            </a:prstGeom>
            <a:noFill/>
          </p:spPr>
          <p:txBody>
            <a:bodyPr wrap="square" rtlCol="0">
              <a:spAutoFit/>
            </a:bodyPr>
            <a:lstStyle/>
            <a:p>
              <a:r>
                <a:rPr lang="en-US" dirty="0"/>
                <a:t>Anchor</a:t>
              </a:r>
            </a:p>
          </p:txBody>
        </p:sp>
        <p:sp>
          <p:nvSpPr>
            <p:cNvPr id="17" name="TextBox 16">
              <a:extLst>
                <a:ext uri="{FF2B5EF4-FFF2-40B4-BE49-F238E27FC236}">
                  <a16:creationId xmlns:a16="http://schemas.microsoft.com/office/drawing/2014/main" id="{8E42EE11-6617-2ADD-BB5A-47634EF83595}"/>
                </a:ext>
              </a:extLst>
            </p:cNvPr>
            <p:cNvSpPr txBox="1"/>
            <p:nvPr/>
          </p:nvSpPr>
          <p:spPr>
            <a:xfrm>
              <a:off x="2814704" y="5349136"/>
              <a:ext cx="1184030" cy="369332"/>
            </a:xfrm>
            <a:prstGeom prst="rect">
              <a:avLst/>
            </a:prstGeom>
            <a:noFill/>
          </p:spPr>
          <p:txBody>
            <a:bodyPr wrap="square" rtlCol="0">
              <a:spAutoFit/>
            </a:bodyPr>
            <a:lstStyle/>
            <a:p>
              <a:r>
                <a:rPr lang="en-US" dirty="0"/>
                <a:t>Positive</a:t>
              </a:r>
            </a:p>
          </p:txBody>
        </p:sp>
        <p:sp>
          <p:nvSpPr>
            <p:cNvPr id="18" name="TextBox 17">
              <a:extLst>
                <a:ext uri="{FF2B5EF4-FFF2-40B4-BE49-F238E27FC236}">
                  <a16:creationId xmlns:a16="http://schemas.microsoft.com/office/drawing/2014/main" id="{D0074D6B-F3AD-C085-2C42-3BCCBB8FF7A6}"/>
                </a:ext>
              </a:extLst>
            </p:cNvPr>
            <p:cNvSpPr txBox="1"/>
            <p:nvPr/>
          </p:nvSpPr>
          <p:spPr>
            <a:xfrm>
              <a:off x="4253210" y="5349136"/>
              <a:ext cx="1184029" cy="369332"/>
            </a:xfrm>
            <a:prstGeom prst="rect">
              <a:avLst/>
            </a:prstGeom>
            <a:noFill/>
          </p:spPr>
          <p:txBody>
            <a:bodyPr wrap="square" rtlCol="0">
              <a:spAutoFit/>
            </a:bodyPr>
            <a:lstStyle/>
            <a:p>
              <a:r>
                <a:rPr lang="en-US" dirty="0"/>
                <a:t>Negative</a:t>
              </a:r>
            </a:p>
          </p:txBody>
        </p:sp>
      </p:grpSp>
      <p:sp>
        <p:nvSpPr>
          <p:cNvPr id="22" name="TextBox 21">
            <a:extLst>
              <a:ext uri="{FF2B5EF4-FFF2-40B4-BE49-F238E27FC236}">
                <a16:creationId xmlns:a16="http://schemas.microsoft.com/office/drawing/2014/main" id="{1FC6F878-9D3C-AFA0-CAFE-A0FFCE7AC47B}"/>
              </a:ext>
            </a:extLst>
          </p:cNvPr>
          <p:cNvSpPr txBox="1"/>
          <p:nvPr/>
        </p:nvSpPr>
        <p:spPr>
          <a:xfrm>
            <a:off x="2132545" y="6262747"/>
            <a:ext cx="2910349" cy="369332"/>
          </a:xfrm>
          <a:prstGeom prst="rect">
            <a:avLst/>
          </a:prstGeom>
          <a:noFill/>
        </p:spPr>
        <p:txBody>
          <a:bodyPr wrap="square" rtlCol="0">
            <a:spAutoFit/>
          </a:bodyPr>
          <a:lstStyle/>
          <a:p>
            <a:r>
              <a:rPr lang="en-US" sz="1800" b="0" i="0" dirty="0">
                <a:effectLst/>
              </a:rPr>
              <a:t>Source: </a:t>
            </a:r>
            <a:r>
              <a:rPr lang="en-US" sz="1800" b="0" i="0" dirty="0" err="1">
                <a:effectLst/>
              </a:rPr>
              <a:t>Susmith</a:t>
            </a:r>
            <a:r>
              <a:rPr lang="en-US" sz="1800" b="0" i="0" dirty="0">
                <a:effectLst/>
              </a:rPr>
              <a:t> Reddy</a:t>
            </a:r>
            <a:endParaRPr lang="en-US" dirty="0"/>
          </a:p>
        </p:txBody>
      </p:sp>
      <p:sp>
        <p:nvSpPr>
          <p:cNvPr id="23" name="Slide Number Placeholder 22">
            <a:extLst>
              <a:ext uri="{FF2B5EF4-FFF2-40B4-BE49-F238E27FC236}">
                <a16:creationId xmlns:a16="http://schemas.microsoft.com/office/drawing/2014/main" id="{30F9706B-CD25-4074-0AA5-977B81464925}"/>
              </a:ext>
            </a:extLst>
          </p:cNvPr>
          <p:cNvSpPr>
            <a:spLocks noGrp="1"/>
          </p:cNvSpPr>
          <p:nvPr>
            <p:ph type="sldNum" sz="quarter" idx="12"/>
          </p:nvPr>
        </p:nvSpPr>
        <p:spPr/>
        <p:txBody>
          <a:bodyPr/>
          <a:lstStyle/>
          <a:p>
            <a:fld id="{DFDF98CC-160E-494C-8C3C-8CDC5FA257DE}" type="slidenum">
              <a:rPr lang="en-US" smtClean="0"/>
              <a:t>8</a:t>
            </a:fld>
            <a:endParaRPr lang="en-US"/>
          </a:p>
        </p:txBody>
      </p:sp>
    </p:spTree>
    <p:extLst>
      <p:ext uri="{BB962C8B-B14F-4D97-AF65-F5344CB8AC3E}">
        <p14:creationId xmlns:p14="http://schemas.microsoft.com/office/powerpoint/2010/main" val="576343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F1D9-9459-0592-2758-F244CB1BA8DE}"/>
              </a:ext>
            </a:extLst>
          </p:cNvPr>
          <p:cNvSpPr>
            <a:spLocks noGrp="1"/>
          </p:cNvSpPr>
          <p:nvPr>
            <p:ph type="title"/>
          </p:nvPr>
        </p:nvSpPr>
        <p:spPr/>
        <p:txBody>
          <a:bodyPr/>
          <a:lstStyle/>
          <a:p>
            <a:r>
              <a:rPr lang="en-US" dirty="0"/>
              <a:t>Semi-Hard Batching</a:t>
            </a:r>
          </a:p>
        </p:txBody>
      </p:sp>
      <p:sp>
        <p:nvSpPr>
          <p:cNvPr id="3" name="Text Placeholder 2">
            <a:extLst>
              <a:ext uri="{FF2B5EF4-FFF2-40B4-BE49-F238E27FC236}">
                <a16:creationId xmlns:a16="http://schemas.microsoft.com/office/drawing/2014/main" id="{CBB79464-D848-83CF-0E7B-5D3ACC8F7ECE}"/>
              </a:ext>
            </a:extLst>
          </p:cNvPr>
          <p:cNvSpPr>
            <a:spLocks noGrp="1"/>
          </p:cNvSpPr>
          <p:nvPr>
            <p:ph type="body" idx="1"/>
          </p:nvPr>
        </p:nvSpPr>
        <p:spPr>
          <a:xfrm>
            <a:off x="793938" y="1918189"/>
            <a:ext cx="6698243" cy="1327730"/>
          </a:xfrm>
        </p:spPr>
        <p:txBody>
          <a:bodyPr>
            <a:normAutofit fontScale="92500"/>
          </a:bodyPr>
          <a:lstStyle/>
          <a:p>
            <a:r>
              <a:rPr lang="en-US" b="1" i="0" dirty="0"/>
              <a:t>Total number of triplet batches with 5 classes:  51,993,126,774 (Around 52 Billion)</a:t>
            </a:r>
          </a:p>
          <a:p>
            <a:r>
              <a:rPr lang="en-US" b="1" i="0" dirty="0"/>
              <a:t>	-Use Semi-Hard Batching to select best triplets</a:t>
            </a:r>
          </a:p>
        </p:txBody>
      </p:sp>
      <p:pic>
        <p:nvPicPr>
          <p:cNvPr id="8" name="Picture 7" descr="A diagram of a semi-negative&#10;&#10;Description automatically generated">
            <a:extLst>
              <a:ext uri="{FF2B5EF4-FFF2-40B4-BE49-F238E27FC236}">
                <a16:creationId xmlns:a16="http://schemas.microsoft.com/office/drawing/2014/main" id="{4317F1E0-28B7-D3B5-3DBB-AAD452BF7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304" y="1853628"/>
            <a:ext cx="3502758" cy="3150743"/>
          </a:xfrm>
          <a:prstGeom prst="rect">
            <a:avLst/>
          </a:prstGeom>
        </p:spPr>
      </p:pic>
      <p:grpSp>
        <p:nvGrpSpPr>
          <p:cNvPr id="19" name="Group 18">
            <a:extLst>
              <a:ext uri="{FF2B5EF4-FFF2-40B4-BE49-F238E27FC236}">
                <a16:creationId xmlns:a16="http://schemas.microsoft.com/office/drawing/2014/main" id="{08250022-6F5D-6A26-F3A5-9C3035150DCB}"/>
              </a:ext>
            </a:extLst>
          </p:cNvPr>
          <p:cNvGrpSpPr/>
          <p:nvPr/>
        </p:nvGrpSpPr>
        <p:grpSpPr>
          <a:xfrm>
            <a:off x="1993734" y="3393238"/>
            <a:ext cx="4425705" cy="3222266"/>
            <a:chOff x="1847869" y="3206589"/>
            <a:chExt cx="4425705" cy="3222266"/>
          </a:xfrm>
        </p:grpSpPr>
        <p:pic>
          <p:nvPicPr>
            <p:cNvPr id="12" name="Picture 11" descr="A close up of a cheetah&#10;&#10;Description automatically generated">
              <a:extLst>
                <a:ext uri="{FF2B5EF4-FFF2-40B4-BE49-F238E27FC236}">
                  <a16:creationId xmlns:a16="http://schemas.microsoft.com/office/drawing/2014/main" id="{5895A3E9-F09E-304A-0BA4-88F632E8C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869" y="3206589"/>
              <a:ext cx="4425705" cy="1426467"/>
            </a:xfrm>
            <a:prstGeom prst="rect">
              <a:avLst/>
            </a:prstGeom>
          </p:spPr>
        </p:pic>
        <p:grpSp>
          <p:nvGrpSpPr>
            <p:cNvPr id="18" name="Group 17">
              <a:extLst>
                <a:ext uri="{FF2B5EF4-FFF2-40B4-BE49-F238E27FC236}">
                  <a16:creationId xmlns:a16="http://schemas.microsoft.com/office/drawing/2014/main" id="{2E8DF926-568D-76F1-AD24-63B624EFF1E3}"/>
                </a:ext>
              </a:extLst>
            </p:cNvPr>
            <p:cNvGrpSpPr/>
            <p:nvPr/>
          </p:nvGrpSpPr>
          <p:grpSpPr>
            <a:xfrm>
              <a:off x="1847869" y="4633056"/>
              <a:ext cx="4425705" cy="1795799"/>
              <a:chOff x="1847869" y="4633056"/>
              <a:chExt cx="4425705" cy="1795799"/>
            </a:xfrm>
          </p:grpSpPr>
          <p:pic>
            <p:nvPicPr>
              <p:cNvPr id="10" name="Picture 9" descr="A blurry image of a cheetah&#10;&#10;Description automatically generated">
                <a:extLst>
                  <a:ext uri="{FF2B5EF4-FFF2-40B4-BE49-F238E27FC236}">
                    <a16:creationId xmlns:a16="http://schemas.microsoft.com/office/drawing/2014/main" id="{5479612F-D999-602F-858B-8513B3A9F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869" y="4633056"/>
                <a:ext cx="4425705" cy="1426467"/>
              </a:xfrm>
              <a:prstGeom prst="rect">
                <a:avLst/>
              </a:prstGeom>
            </p:spPr>
          </p:pic>
          <p:sp>
            <p:nvSpPr>
              <p:cNvPr id="13" name="TextBox 12">
                <a:extLst>
                  <a:ext uri="{FF2B5EF4-FFF2-40B4-BE49-F238E27FC236}">
                    <a16:creationId xmlns:a16="http://schemas.microsoft.com/office/drawing/2014/main" id="{41061B76-4B74-CEA7-B3A1-8F7FD36D0749}"/>
                  </a:ext>
                </a:extLst>
              </p:cNvPr>
              <p:cNvSpPr txBox="1"/>
              <p:nvPr/>
            </p:nvSpPr>
            <p:spPr>
              <a:xfrm>
                <a:off x="2123768" y="6059523"/>
                <a:ext cx="1150374" cy="369332"/>
              </a:xfrm>
              <a:prstGeom prst="rect">
                <a:avLst/>
              </a:prstGeom>
              <a:noFill/>
            </p:spPr>
            <p:txBody>
              <a:bodyPr wrap="square" rtlCol="0">
                <a:spAutoFit/>
              </a:bodyPr>
              <a:lstStyle/>
              <a:p>
                <a:r>
                  <a:rPr lang="en-US" dirty="0"/>
                  <a:t>Anchor</a:t>
                </a:r>
              </a:p>
            </p:txBody>
          </p:sp>
          <p:sp>
            <p:nvSpPr>
              <p:cNvPr id="16" name="TextBox 15">
                <a:extLst>
                  <a:ext uri="{FF2B5EF4-FFF2-40B4-BE49-F238E27FC236}">
                    <a16:creationId xmlns:a16="http://schemas.microsoft.com/office/drawing/2014/main" id="{2D3E95F8-533D-0A5C-6B9F-72AD2DD5F295}"/>
                  </a:ext>
                </a:extLst>
              </p:cNvPr>
              <p:cNvSpPr txBox="1"/>
              <p:nvPr/>
            </p:nvSpPr>
            <p:spPr>
              <a:xfrm>
                <a:off x="3618271" y="6059523"/>
                <a:ext cx="1229032" cy="369332"/>
              </a:xfrm>
              <a:prstGeom prst="rect">
                <a:avLst/>
              </a:prstGeom>
              <a:noFill/>
            </p:spPr>
            <p:txBody>
              <a:bodyPr wrap="square" rtlCol="0">
                <a:spAutoFit/>
              </a:bodyPr>
              <a:lstStyle/>
              <a:p>
                <a:r>
                  <a:rPr lang="en-US" dirty="0"/>
                  <a:t>Positive</a:t>
                </a:r>
              </a:p>
            </p:txBody>
          </p:sp>
          <p:sp>
            <p:nvSpPr>
              <p:cNvPr id="17" name="TextBox 16">
                <a:extLst>
                  <a:ext uri="{FF2B5EF4-FFF2-40B4-BE49-F238E27FC236}">
                    <a16:creationId xmlns:a16="http://schemas.microsoft.com/office/drawing/2014/main" id="{5481F475-C6B7-92F4-2633-5994CC083E78}"/>
                  </a:ext>
                </a:extLst>
              </p:cNvPr>
              <p:cNvSpPr txBox="1"/>
              <p:nvPr/>
            </p:nvSpPr>
            <p:spPr>
              <a:xfrm>
                <a:off x="5044542" y="6059523"/>
                <a:ext cx="1229032" cy="369332"/>
              </a:xfrm>
              <a:prstGeom prst="rect">
                <a:avLst/>
              </a:prstGeom>
              <a:noFill/>
            </p:spPr>
            <p:txBody>
              <a:bodyPr wrap="square" rtlCol="0">
                <a:spAutoFit/>
              </a:bodyPr>
              <a:lstStyle/>
              <a:p>
                <a:r>
                  <a:rPr lang="en-US" dirty="0"/>
                  <a:t>Negative</a:t>
                </a:r>
              </a:p>
            </p:txBody>
          </p:sp>
        </p:grpSp>
      </p:grpSp>
      <p:sp>
        <p:nvSpPr>
          <p:cNvPr id="23" name="TextBox 22">
            <a:extLst>
              <a:ext uri="{FF2B5EF4-FFF2-40B4-BE49-F238E27FC236}">
                <a16:creationId xmlns:a16="http://schemas.microsoft.com/office/drawing/2014/main" id="{5794F7D9-15DC-BB69-F0AD-ECA3DEBD6855}"/>
              </a:ext>
            </a:extLst>
          </p:cNvPr>
          <p:cNvSpPr txBox="1"/>
          <p:nvPr/>
        </p:nvSpPr>
        <p:spPr>
          <a:xfrm>
            <a:off x="8327922" y="5004371"/>
            <a:ext cx="2920181" cy="369332"/>
          </a:xfrm>
          <a:prstGeom prst="rect">
            <a:avLst/>
          </a:prstGeom>
          <a:noFill/>
        </p:spPr>
        <p:txBody>
          <a:bodyPr wrap="square" rtlCol="0">
            <a:spAutoFit/>
          </a:bodyPr>
          <a:lstStyle/>
          <a:p>
            <a:r>
              <a:rPr lang="en-US" dirty="0"/>
              <a:t>Source: </a:t>
            </a:r>
            <a:r>
              <a:rPr lang="en-US" sz="1800" b="0" i="0" dirty="0" err="1">
                <a:effectLst/>
              </a:rPr>
              <a:t>Enosh</a:t>
            </a:r>
            <a:r>
              <a:rPr lang="en-US" sz="1800" b="0" i="0" dirty="0">
                <a:effectLst/>
              </a:rPr>
              <a:t> Shrestha</a:t>
            </a:r>
            <a:endParaRPr lang="en-US" dirty="0"/>
          </a:p>
        </p:txBody>
      </p:sp>
      <p:sp>
        <p:nvSpPr>
          <p:cNvPr id="24" name="Slide Number Placeholder 23">
            <a:extLst>
              <a:ext uri="{FF2B5EF4-FFF2-40B4-BE49-F238E27FC236}">
                <a16:creationId xmlns:a16="http://schemas.microsoft.com/office/drawing/2014/main" id="{11D13094-11A8-4749-7A4B-40256AD595B1}"/>
              </a:ext>
            </a:extLst>
          </p:cNvPr>
          <p:cNvSpPr>
            <a:spLocks noGrp="1"/>
          </p:cNvSpPr>
          <p:nvPr>
            <p:ph type="sldNum" sz="quarter" idx="12"/>
          </p:nvPr>
        </p:nvSpPr>
        <p:spPr/>
        <p:txBody>
          <a:bodyPr/>
          <a:lstStyle/>
          <a:p>
            <a:fld id="{DFDF98CC-160E-494C-8C3C-8CDC5FA257DE}" type="slidenum">
              <a:rPr lang="en-US" smtClean="0"/>
              <a:t>9</a:t>
            </a:fld>
            <a:endParaRPr lang="en-US"/>
          </a:p>
        </p:txBody>
      </p:sp>
    </p:spTree>
    <p:extLst>
      <p:ext uri="{BB962C8B-B14F-4D97-AF65-F5344CB8AC3E}">
        <p14:creationId xmlns:p14="http://schemas.microsoft.com/office/powerpoint/2010/main" val="220378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estalt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6097</TotalTime>
  <Words>893</Words>
  <Application>Microsoft Macintosh PowerPoint</Application>
  <PresentationFormat>Widescreen</PresentationFormat>
  <Paragraphs>97</Paragraphs>
  <Slides>15</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-webkit-standard</vt:lpstr>
      <vt:lpstr>Inter</vt:lpstr>
      <vt:lpstr>Söhne</vt:lpstr>
      <vt:lpstr>Amasis MT Pro Black</vt:lpstr>
      <vt:lpstr>Arial</vt:lpstr>
      <vt:lpstr>Bierstadt</vt:lpstr>
      <vt:lpstr>Calibri</vt:lpstr>
      <vt:lpstr>Raleway</vt:lpstr>
      <vt:lpstr>GestaltVTI</vt:lpstr>
      <vt:lpstr>Integrating Face Extraction and ResNet-50 Based Recognition for Accurate Cheetah Identification</vt:lpstr>
      <vt:lpstr>Significance of AI-Powered Facial Recognition</vt:lpstr>
      <vt:lpstr>Previous Applications</vt:lpstr>
      <vt:lpstr>Data</vt:lpstr>
      <vt:lpstr>Face Extraction </vt:lpstr>
      <vt:lpstr>Data Pre-Processing</vt:lpstr>
      <vt:lpstr>Initial Attempts</vt:lpstr>
      <vt:lpstr>Siamese Neural Network w/ Triplet Loss</vt:lpstr>
      <vt:lpstr>Semi-Hard Batching</vt:lpstr>
      <vt:lpstr>Embedding Space &amp; Demonstration</vt:lpstr>
      <vt:lpstr>Future Directions </vt:lpstr>
      <vt:lpstr>A Special Thanks to…</vt:lpstr>
      <vt:lpstr>Works Cited</vt:lpstr>
      <vt:lpstr>Thank you for your attention!</vt:lpstr>
      <vt:lpstr>More Detail on Triplet Loss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PatternPurrfectAI: Integrating Face Extraction and Siamese Neural Network-Based Recognition for Accurate Cheetah Identification</dc:title>
  <dc:creator>Ahmed Altunkaya</dc:creator>
  <cp:lastModifiedBy>LOREN LIU</cp:lastModifiedBy>
  <cp:revision>8</cp:revision>
  <dcterms:created xsi:type="dcterms:W3CDTF">2023-10-04T02:28:59Z</dcterms:created>
  <dcterms:modified xsi:type="dcterms:W3CDTF">2024-07-25T03:09:39Z</dcterms:modified>
</cp:coreProperties>
</file>